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2"/>
  </p:notesMasterIdLst>
  <p:sldIdLst>
    <p:sldId id="331" r:id="rId2"/>
    <p:sldId id="334" r:id="rId3"/>
    <p:sldId id="335" r:id="rId4"/>
    <p:sldId id="336" r:id="rId5"/>
    <p:sldId id="337" r:id="rId6"/>
    <p:sldId id="374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1" r:id="rId30"/>
    <p:sldId id="362" r:id="rId31"/>
    <p:sldId id="363" r:id="rId32"/>
    <p:sldId id="375" r:id="rId33"/>
    <p:sldId id="364" r:id="rId34"/>
    <p:sldId id="365" r:id="rId35"/>
    <p:sldId id="366" r:id="rId36"/>
    <p:sldId id="368" r:id="rId37"/>
    <p:sldId id="376" r:id="rId38"/>
    <p:sldId id="369" r:id="rId39"/>
    <p:sldId id="370" r:id="rId40"/>
    <p:sldId id="371" r:id="rId41"/>
    <p:sldId id="372" r:id="rId42"/>
    <p:sldId id="377" r:id="rId43"/>
    <p:sldId id="332" r:id="rId44"/>
    <p:sldId id="420" r:id="rId45"/>
    <p:sldId id="421" r:id="rId46"/>
    <p:sldId id="422" r:id="rId47"/>
    <p:sldId id="423" r:id="rId48"/>
    <p:sldId id="424" r:id="rId49"/>
    <p:sldId id="425" r:id="rId50"/>
    <p:sldId id="409" r:id="rId51"/>
    <p:sldId id="426" r:id="rId52"/>
    <p:sldId id="405" r:id="rId53"/>
    <p:sldId id="428" r:id="rId54"/>
    <p:sldId id="429" r:id="rId55"/>
    <p:sldId id="430" r:id="rId56"/>
    <p:sldId id="431" r:id="rId57"/>
    <p:sldId id="432" r:id="rId58"/>
    <p:sldId id="407" r:id="rId59"/>
    <p:sldId id="433" r:id="rId60"/>
    <p:sldId id="434" r:id="rId61"/>
    <p:sldId id="435" r:id="rId62"/>
    <p:sldId id="436" r:id="rId63"/>
    <p:sldId id="417" r:id="rId64"/>
    <p:sldId id="437" r:id="rId65"/>
    <p:sldId id="438" r:id="rId66"/>
    <p:sldId id="439" r:id="rId67"/>
    <p:sldId id="440" r:id="rId68"/>
    <p:sldId id="441" r:id="rId69"/>
    <p:sldId id="442" r:id="rId70"/>
    <p:sldId id="443" r:id="rId71"/>
    <p:sldId id="444" r:id="rId72"/>
    <p:sldId id="445" r:id="rId73"/>
    <p:sldId id="446" r:id="rId74"/>
    <p:sldId id="447" r:id="rId75"/>
    <p:sldId id="448" r:id="rId76"/>
    <p:sldId id="360" r:id="rId77"/>
    <p:sldId id="449" r:id="rId78"/>
    <p:sldId id="450" r:id="rId79"/>
    <p:sldId id="451" r:id="rId80"/>
    <p:sldId id="452" r:id="rId81"/>
    <p:sldId id="453" r:id="rId82"/>
    <p:sldId id="454" r:id="rId83"/>
    <p:sldId id="367" r:id="rId84"/>
    <p:sldId id="455" r:id="rId85"/>
    <p:sldId id="418" r:id="rId86"/>
    <p:sldId id="456" r:id="rId87"/>
    <p:sldId id="457" r:id="rId88"/>
    <p:sldId id="458" r:id="rId89"/>
    <p:sldId id="459" r:id="rId90"/>
    <p:sldId id="373" r:id="rId91"/>
    <p:sldId id="460" r:id="rId92"/>
    <p:sldId id="461" r:id="rId93"/>
    <p:sldId id="462" r:id="rId94"/>
    <p:sldId id="463" r:id="rId95"/>
    <p:sldId id="378" r:id="rId96"/>
    <p:sldId id="379" r:id="rId97"/>
    <p:sldId id="380" r:id="rId98"/>
    <p:sldId id="419" r:id="rId99"/>
    <p:sldId id="381" r:id="rId100"/>
    <p:sldId id="382" r:id="rId101"/>
    <p:sldId id="383" r:id="rId102"/>
    <p:sldId id="384" r:id="rId103"/>
    <p:sldId id="385" r:id="rId104"/>
    <p:sldId id="386" r:id="rId105"/>
    <p:sldId id="464" r:id="rId106"/>
    <p:sldId id="465" r:id="rId107"/>
    <p:sldId id="466" r:id="rId108"/>
    <p:sldId id="427" r:id="rId109"/>
    <p:sldId id="404" r:id="rId110"/>
    <p:sldId id="467" r:id="rId111"/>
    <p:sldId id="468" r:id="rId112"/>
    <p:sldId id="469" r:id="rId113"/>
    <p:sldId id="470" r:id="rId114"/>
    <p:sldId id="471" r:id="rId115"/>
    <p:sldId id="472" r:id="rId116"/>
    <p:sldId id="473" r:id="rId117"/>
    <p:sldId id="474" r:id="rId118"/>
    <p:sldId id="475" r:id="rId119"/>
    <p:sldId id="476" r:id="rId120"/>
    <p:sldId id="477" r:id="rId121"/>
    <p:sldId id="478" r:id="rId122"/>
    <p:sldId id="479" r:id="rId123"/>
    <p:sldId id="480" r:id="rId124"/>
    <p:sldId id="481" r:id="rId125"/>
    <p:sldId id="482" r:id="rId126"/>
    <p:sldId id="483" r:id="rId127"/>
    <p:sldId id="484" r:id="rId128"/>
    <p:sldId id="485" r:id="rId129"/>
    <p:sldId id="486" r:id="rId130"/>
    <p:sldId id="487" r:id="rId131"/>
    <p:sldId id="488" r:id="rId132"/>
    <p:sldId id="489" r:id="rId133"/>
    <p:sldId id="490" r:id="rId134"/>
    <p:sldId id="491" r:id="rId135"/>
    <p:sldId id="492" r:id="rId136"/>
    <p:sldId id="493" r:id="rId137"/>
    <p:sldId id="494" r:id="rId138"/>
    <p:sldId id="495" r:id="rId139"/>
    <p:sldId id="496" r:id="rId140"/>
    <p:sldId id="497" r:id="rId141"/>
    <p:sldId id="498" r:id="rId142"/>
    <p:sldId id="499" r:id="rId143"/>
    <p:sldId id="500" r:id="rId144"/>
    <p:sldId id="501" r:id="rId145"/>
    <p:sldId id="502" r:id="rId146"/>
    <p:sldId id="503" r:id="rId147"/>
    <p:sldId id="504" r:id="rId148"/>
    <p:sldId id="505" r:id="rId149"/>
    <p:sldId id="506" r:id="rId150"/>
    <p:sldId id="507" r:id="rId151"/>
    <p:sldId id="508" r:id="rId152"/>
    <p:sldId id="509" r:id="rId153"/>
    <p:sldId id="510" r:id="rId154"/>
    <p:sldId id="511" r:id="rId155"/>
    <p:sldId id="512" r:id="rId156"/>
    <p:sldId id="513" r:id="rId157"/>
    <p:sldId id="514" r:id="rId158"/>
    <p:sldId id="515" r:id="rId159"/>
    <p:sldId id="516" r:id="rId160"/>
    <p:sldId id="517" r:id="rId161"/>
    <p:sldId id="518" r:id="rId162"/>
    <p:sldId id="519" r:id="rId163"/>
    <p:sldId id="398" r:id="rId164"/>
    <p:sldId id="520" r:id="rId165"/>
    <p:sldId id="521" r:id="rId166"/>
    <p:sldId id="387" r:id="rId167"/>
    <p:sldId id="388" r:id="rId168"/>
    <p:sldId id="389" r:id="rId169"/>
    <p:sldId id="390" r:id="rId170"/>
    <p:sldId id="391" r:id="rId171"/>
    <p:sldId id="392" r:id="rId172"/>
    <p:sldId id="393" r:id="rId173"/>
    <p:sldId id="394" r:id="rId174"/>
    <p:sldId id="395" r:id="rId175"/>
    <p:sldId id="396" r:id="rId176"/>
    <p:sldId id="397" r:id="rId177"/>
    <p:sldId id="522" r:id="rId178"/>
    <p:sldId id="523" r:id="rId179"/>
    <p:sldId id="524" r:id="rId180"/>
    <p:sldId id="525" r:id="rId181"/>
    <p:sldId id="526" r:id="rId182"/>
    <p:sldId id="527" r:id="rId183"/>
    <p:sldId id="528" r:id="rId184"/>
    <p:sldId id="529" r:id="rId185"/>
    <p:sldId id="530" r:id="rId186"/>
    <p:sldId id="531" r:id="rId187"/>
    <p:sldId id="532" r:id="rId188"/>
    <p:sldId id="533" r:id="rId189"/>
    <p:sldId id="534" r:id="rId190"/>
    <p:sldId id="535" r:id="rId191"/>
    <p:sldId id="536" r:id="rId192"/>
    <p:sldId id="537" r:id="rId193"/>
    <p:sldId id="538" r:id="rId194"/>
    <p:sldId id="539" r:id="rId195"/>
    <p:sldId id="540" r:id="rId196"/>
    <p:sldId id="541" r:id="rId197"/>
    <p:sldId id="542" r:id="rId198"/>
    <p:sldId id="543" r:id="rId199"/>
    <p:sldId id="544" r:id="rId200"/>
    <p:sldId id="545" r:id="rId201"/>
    <p:sldId id="546" r:id="rId202"/>
    <p:sldId id="547" r:id="rId203"/>
    <p:sldId id="548" r:id="rId204"/>
    <p:sldId id="549" r:id="rId205"/>
    <p:sldId id="550" r:id="rId206"/>
    <p:sldId id="551" r:id="rId207"/>
    <p:sldId id="552" r:id="rId208"/>
    <p:sldId id="553" r:id="rId209"/>
    <p:sldId id="554" r:id="rId210"/>
    <p:sldId id="555" r:id="rId211"/>
    <p:sldId id="556" r:id="rId212"/>
    <p:sldId id="557" r:id="rId213"/>
    <p:sldId id="558" r:id="rId214"/>
    <p:sldId id="559" r:id="rId215"/>
    <p:sldId id="560" r:id="rId216"/>
    <p:sldId id="561" r:id="rId217"/>
    <p:sldId id="562" r:id="rId218"/>
    <p:sldId id="563" r:id="rId219"/>
    <p:sldId id="564" r:id="rId220"/>
    <p:sldId id="565" r:id="rId2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F08FB-F27E-4DB9-BB89-6C0C8818EA3D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5A4F2-AA79-4A70-A60F-5FEB7CB81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3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2D91F0F-4E36-9805-CEAB-86FB9BF861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62D1B16-409E-417F-8B90-54A4EB2397DE}" type="slidenum">
              <a:rPr lang="en-US" altLang="en-US" smtClean="0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F2E95179-81B2-A742-3A81-8E262425EC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7BC1977B-BD4F-4953-8BC4-36056635A2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3DC806A6-D0E4-38CB-0EF6-722F16080D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EF4F6C-DB7C-4E12-96B4-9EB6F2A8A057}" type="slidenum">
              <a:rPr lang="en-US" altLang="en-US" smtClean="0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851C1FE6-5206-C8B5-A5BC-0D24801A38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D0EF2DFC-8FF1-2675-ACDE-DBE241D56E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656D4CB5-E4BF-98B0-A0D1-AFB0FC5C7C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2C777FD-F070-4D0B-806E-BF95E92BAA57}" type="slidenum">
              <a:rPr lang="en-US" altLang="en-US" smtClean="0">
                <a:latin typeface="Times New Roman" panose="02020603050405020304" pitchFamily="18" charset="0"/>
              </a:rPr>
              <a:pPr/>
              <a:t>113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A191D86B-BD4D-D0C5-9618-51659969A4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5259AA00-04BC-C2D0-4F7E-0D38948A6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818C12E6-172D-A7F6-BA8F-2A2419FB47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C80433B-2618-4E32-963B-759FCB78E050}" type="slidenum">
              <a:rPr lang="en-US" altLang="en-US" smtClean="0">
                <a:latin typeface="Times New Roman" panose="02020603050405020304" pitchFamily="18" charset="0"/>
              </a:rPr>
              <a:pPr/>
              <a:t>114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8D7FDF48-E5F3-2760-36E3-1E11FBF110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CAC7BD61-AE1D-69F4-4B15-A4799841EA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03552290-7EA0-BB43-44B6-6CE6380DE3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F8BAFC8-E45A-4830-9361-9DECEC119031}" type="slidenum">
              <a:rPr lang="en-US" altLang="en-US" smtClean="0">
                <a:latin typeface="Times New Roman" panose="02020603050405020304" pitchFamily="18" charset="0"/>
              </a:rPr>
              <a:pPr/>
              <a:t>115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9CF19671-CEC6-2B7E-4940-0A9424F552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268167CB-FAF4-D840-7422-FBFC354CE3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7285CDA9-00EF-D0B5-9E4A-A5BC0AA25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945A65-D77D-4CA7-A9B3-CEC2C8819C25}" type="slidenum">
              <a:rPr lang="en-US" altLang="en-US" smtClean="0">
                <a:latin typeface="Times New Roman" panose="02020603050405020304" pitchFamily="18" charset="0"/>
              </a:rPr>
              <a:pPr/>
              <a:t>116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AA930C1A-A254-D770-D762-478A863F81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B2965549-FBA0-F4ED-7708-1726073BB7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6B447622-9433-4882-1C22-27AEA6596D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75D9E31-0FEC-4637-8065-8D9FC6F71163}" type="slidenum">
              <a:rPr lang="en-US" altLang="en-US" smtClean="0">
                <a:latin typeface="Times New Roman" panose="02020603050405020304" pitchFamily="18" charset="0"/>
              </a:rPr>
              <a:pPr/>
              <a:t>117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F5D60E59-B091-4C6D-5E7C-70A0828B4E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82A9E05B-8AB1-BB7D-5441-F8A75722A5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982055B5-51FD-E587-9246-D4FBB122B2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D7A9B47-FC24-45C0-AA05-345DF75AF763}" type="slidenum">
              <a:rPr lang="en-US" altLang="en-US" smtClean="0">
                <a:latin typeface="Times New Roman" panose="02020603050405020304" pitchFamily="18" charset="0"/>
              </a:rPr>
              <a:pPr/>
              <a:t>118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93301EC4-CFCB-63EA-3AE9-D08070F1F3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70400E74-221A-6199-2423-A3684504FC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A2624324-304E-5CCD-7659-E21032B5A9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E60974-E54E-4DDA-8DF2-BFA7CED0BA47}" type="slidenum">
              <a:rPr lang="en-US" altLang="en-US" smtClean="0">
                <a:latin typeface="Times New Roman" panose="02020603050405020304" pitchFamily="18" charset="0"/>
              </a:rPr>
              <a:pPr/>
              <a:t>119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9CCB85D8-1F27-3345-00C0-88EADFF655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0CC59DB0-7CE8-F97A-D6EC-3594385386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453DE55C-FD6B-0FA3-FBF0-90CFC690A8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F5A4EB9-6970-4108-8A8C-3A9EFCE63588}" type="slidenum">
              <a:rPr lang="en-US" altLang="en-US" smtClean="0">
                <a:latin typeface="Times New Roman" panose="02020603050405020304" pitchFamily="18" charset="0"/>
              </a:rPr>
              <a:pPr/>
              <a:t>120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D3CAA9DB-689C-2A0E-3106-369C5A308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DE50C480-6BB8-7CEE-68A9-8FE5820F29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43044F9A-DA65-F65F-1675-19ABE7533C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03EA5AD-FE3B-4CDD-921C-58725EDEE8B5}" type="slidenum">
              <a:rPr lang="en-US" altLang="en-US" smtClean="0">
                <a:latin typeface="Times New Roman" panose="02020603050405020304" pitchFamily="18" charset="0"/>
              </a:rPr>
              <a:pPr/>
              <a:t>121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B3FFDA6A-3BF4-C073-9263-2CB9571602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D2B67ABE-C011-B3CD-66AB-AC2055E51D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5A6E78E8-3DCE-90CF-FC71-DB75B3646E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58E839-D705-4358-82F6-A0843695D0D2}" type="slidenum">
              <a:rPr lang="en-US" altLang="en-US" smtClean="0">
                <a:latin typeface="Times New Roman" panose="02020603050405020304" pitchFamily="18" charset="0"/>
              </a:rPr>
              <a:pPr/>
              <a:t>122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BF3B3621-7FF1-C7B3-1690-30F44F4C6E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2B857C94-72BD-893D-0775-61BA5C4604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4F8760EA-8000-E355-7105-C03D81DA84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C9C02E0-D92A-4AF1-821E-50BBC901CBCB}" type="slidenum">
              <a:rPr lang="en-US" altLang="en-US" smtClean="0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809D8329-9B77-B810-376D-6E301B8FC2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FD189F85-116E-FD5B-545F-D39C709BDD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62925F5E-6FDC-90DD-85E5-2C40920CBB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7931AEF-9CF4-4724-90D1-91033D65FF3D}" type="slidenum">
              <a:rPr lang="en-US" altLang="en-US" smtClean="0">
                <a:latin typeface="Times New Roman" panose="02020603050405020304" pitchFamily="18" charset="0"/>
              </a:rPr>
              <a:pPr/>
              <a:t>123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1C0E059C-A0EF-8681-5A76-993B7495E5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A0EDD3B5-2DC5-9EB7-9B17-0B73204D4F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D66CB50F-CC10-145D-FAF2-4B370B2EBA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46C6F16-3846-4F7E-A616-D3C968BB138A}" type="slidenum">
              <a:rPr lang="en-US" altLang="en-US" smtClean="0">
                <a:latin typeface="Times New Roman" panose="02020603050405020304" pitchFamily="18" charset="0"/>
              </a:rPr>
              <a:pPr/>
              <a:t>124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134162FC-6629-CFD0-E927-3FE46384AB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5CE08AB7-8650-2D8F-9F05-0C3636D278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BC3AB404-7170-C41B-C839-4AD21A8D58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B98E224-6F2F-41C0-AA71-8C7918D01528}" type="slidenum">
              <a:rPr lang="en-US" altLang="en-US" smtClean="0">
                <a:latin typeface="Times New Roman" panose="02020603050405020304" pitchFamily="18" charset="0"/>
              </a:rPr>
              <a:pPr/>
              <a:t>125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030B8115-ABA8-7C4B-13E3-1555AD467B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84115F32-5AE2-3C54-EFBC-A56F71D711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518EA44D-DD6A-4DB2-4F12-2D38AABBA4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E5A5077-1E76-417D-9CCF-41ADF226A0A1}" type="slidenum">
              <a:rPr lang="en-US" altLang="en-US" smtClean="0">
                <a:latin typeface="Times New Roman" panose="02020603050405020304" pitchFamily="18" charset="0"/>
              </a:rPr>
              <a:pPr/>
              <a:t>126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361865F4-49A9-D5A1-783F-750AB490AB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0769A270-D701-06B7-BCF4-DCEB402ED0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80CE167A-BBA1-999C-EA83-038FBB7537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8332DC8-09C3-480E-B577-541F9BCD7424}" type="slidenum">
              <a:rPr lang="en-US" altLang="en-US" smtClean="0">
                <a:latin typeface="Times New Roman" panose="02020603050405020304" pitchFamily="18" charset="0"/>
              </a:rPr>
              <a:pPr/>
              <a:t>127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820BC232-BA80-45E8-C5EC-968C29DCE4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C4AF8F37-114C-98C5-945A-738F385220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1363D8BB-79FD-09B5-ED30-461CF2FB15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D13D708-A07F-4017-A888-60DA26F13940}" type="slidenum">
              <a:rPr lang="en-US" altLang="en-US" smtClean="0">
                <a:latin typeface="Times New Roman" panose="02020603050405020304" pitchFamily="18" charset="0"/>
              </a:rPr>
              <a:pPr/>
              <a:t>128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C3111406-65CC-1816-8C89-C9B0627E8C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4A4577B0-6566-22AC-2953-444AE645E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9A608947-8595-8BE1-77C8-446B1E9151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DCE452-A242-41BF-87F8-6E1CF9989503}" type="slidenum">
              <a:rPr lang="en-US" altLang="en-US" smtClean="0">
                <a:latin typeface="Times New Roman" panose="02020603050405020304" pitchFamily="18" charset="0"/>
              </a:rPr>
              <a:pPr/>
              <a:t>129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4E577F68-AE79-1219-E786-29B3F3BE57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7CD26ABE-4ACF-ED2F-2D11-1316198FF0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38F7868B-34DF-35F8-21D9-66CCCEFBFA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2C21AA-26C4-47D0-9279-DDF83B77A035}" type="slidenum">
              <a:rPr lang="en-US" altLang="en-US" smtClean="0">
                <a:latin typeface="Times New Roman" panose="02020603050405020304" pitchFamily="18" charset="0"/>
              </a:rPr>
              <a:pPr/>
              <a:t>130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8D69B813-3D25-526E-1DE7-0F2E0604D8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A0C20F94-8461-5441-8F2C-A777E5ACB7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30BE9C2-C9C4-467F-7003-BE4B26B1F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3C71343-9343-45B5-950E-E86A57812D97}" type="slidenum">
              <a:rPr lang="en-US" altLang="en-US" smtClean="0">
                <a:latin typeface="Times New Roman" panose="02020603050405020304" pitchFamily="18" charset="0"/>
              </a:rPr>
              <a:pPr/>
              <a:t>131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DFF5160D-4FFF-9695-5EBD-BC87B87A2D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043DAEA3-6D96-CF87-1AD3-D4C41A304D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6E05C275-75C0-8A14-734F-933EB0985B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2F77D4-29FD-4212-AB0F-B32F9917DB05}" type="slidenum">
              <a:rPr lang="en-US" altLang="en-US" smtClean="0">
                <a:latin typeface="Times New Roman" panose="02020603050405020304" pitchFamily="18" charset="0"/>
              </a:rPr>
              <a:pPr/>
              <a:t>132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90E4369D-4584-2885-0EDC-18985D8078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E421A507-F456-E3F9-A6E2-9F5DE2A4EF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63D44497-C36F-A48E-B868-00EC15FBF0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1BCF24-F323-4123-95D7-4E99C33D1920}" type="slidenum">
              <a:rPr lang="en-US" altLang="en-US" smtClean="0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2F631ED6-0B86-2DFA-F91E-E0ACE8A573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27A09603-C07B-F1D3-6CD9-C24BAA003A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D10FD404-BB71-B575-C78E-420A3BCB48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6B23194-1200-4B28-AEB8-7221D1887A04}" type="slidenum">
              <a:rPr lang="en-US" altLang="en-US" smtClean="0">
                <a:latin typeface="Times New Roman" panose="02020603050405020304" pitchFamily="18" charset="0"/>
              </a:rPr>
              <a:pPr/>
              <a:t>133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2D0AB7FA-589B-3E1E-BF94-5521D98210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E9ED00DF-E878-07AD-116B-12B11802CF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86F90684-077A-F1DA-FFE8-F850186184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83D82EF-0E9E-4A23-A3B0-AC9C0E2963FB}" type="slidenum">
              <a:rPr lang="en-US" altLang="en-US" smtClean="0">
                <a:latin typeface="Times New Roman" panose="02020603050405020304" pitchFamily="18" charset="0"/>
              </a:rPr>
              <a:pPr/>
              <a:t>134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E42260CB-8EF5-DCCB-7CE7-63F4BC1F4B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9AE63115-DFAF-000E-7EE9-932CBDD113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43301B29-E37F-74E4-9C23-485CD28ACD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6E573C4-007E-4D38-8972-DF1B46E764D6}" type="slidenum">
              <a:rPr lang="en-US" altLang="en-US" smtClean="0">
                <a:latin typeface="Times New Roman" panose="02020603050405020304" pitchFamily="18" charset="0"/>
              </a:rPr>
              <a:pPr/>
              <a:t>135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2471AA6B-5F4D-D866-2EE7-216D498128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32B4ADEF-E3F1-6EAF-A3F8-B9A8E7A119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4136835E-22EA-8D24-1B0F-BA518E7C94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F9F127-038B-45B3-9F48-8B5C33653FBA}" type="slidenum">
              <a:rPr lang="en-US" altLang="en-US" smtClean="0">
                <a:latin typeface="Times New Roman" panose="02020603050405020304" pitchFamily="18" charset="0"/>
              </a:rPr>
              <a:pPr/>
              <a:t>136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98440EEA-BA73-79DA-CCD4-765ECAB961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9BDCA788-1230-CDFF-F59F-5EBAD57F5E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408E91D4-1379-59BD-6F3F-5177F06821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B7BE3B-0FE3-498F-925A-F6D7E0DBFF87}" type="slidenum">
              <a:rPr lang="en-US" altLang="en-US" smtClean="0">
                <a:latin typeface="Times New Roman" panose="02020603050405020304" pitchFamily="18" charset="0"/>
              </a:rPr>
              <a:pPr/>
              <a:t>137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D0C34723-7C43-C76E-4B8E-875C933594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26576C7A-6EEA-B093-B1AC-56BE3E3DD7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80F91DB3-3283-0414-B4C8-42459913E7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C986AEE-18C8-4795-962F-8CD35D7440E0}" type="slidenum">
              <a:rPr lang="en-US" altLang="en-US" smtClean="0">
                <a:latin typeface="Times New Roman" panose="02020603050405020304" pitchFamily="18" charset="0"/>
              </a:rPr>
              <a:pPr/>
              <a:t>138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1AF92D3B-6535-35AA-914B-BB658AE1CE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3C990AE1-5B71-B763-6145-B39793B104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53EAF48F-A861-6274-6BEC-D95D0F6972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990116A-7259-4B6C-B7A3-E2C7E6F98599}" type="slidenum">
              <a:rPr lang="en-US" altLang="en-US" smtClean="0">
                <a:latin typeface="Times New Roman" panose="02020603050405020304" pitchFamily="18" charset="0"/>
              </a:rPr>
              <a:pPr/>
              <a:t>139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9FE6C724-D5EC-74D6-165D-AB86DC40EF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2C69C4A7-9CCD-61A1-E33C-3525A346EA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5DF235C3-8D1A-77C9-1C74-3D86380CFA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9B7F918-0ACF-4DDB-8326-8B8EBFD364C0}" type="slidenum">
              <a:rPr lang="en-US" altLang="en-US" smtClean="0">
                <a:latin typeface="Times New Roman" panose="02020603050405020304" pitchFamily="18" charset="0"/>
              </a:rPr>
              <a:pPr/>
              <a:t>140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E842719E-21D9-B652-4FD9-9D66C599EC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98C76C3A-3623-01C0-6877-971D5D46E1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A8B04134-0F35-8D42-4818-5A63761D77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46A04501-62A6-9C2C-3A27-6EBD0920FE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A936C47E-43B5-FF81-1325-08536E541B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64AAB58-873E-4B7D-B2AF-7990620B3AD9}" type="slidenum">
              <a:rPr lang="en-US" altLang="en-US" smtClean="0">
                <a:latin typeface="Times New Roman" panose="02020603050405020304" pitchFamily="18" charset="0"/>
              </a:rPr>
              <a:pPr/>
              <a:t>142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5C7D8A25-E782-C81A-F66F-405F19219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5601F233-2E95-A48D-2189-6C69621339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4CE093A8-F7A2-98F4-248E-FE9A0DBED6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5533817-546F-4356-97A1-A1E77709B681}" type="slidenum">
              <a:rPr lang="en-US" altLang="en-US" smtClean="0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11B6453C-097B-24F7-DF84-60C59A2175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7C7339D4-9E86-EBB4-B01B-03C3FE1B33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EDF0F0E0-07A4-8138-BF8B-E841E36738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2E2B10CA-3D67-1232-D2E5-0500A9942F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88AFF761-7961-FA53-3D94-40DAF610BB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076F8EAE-8DD2-4CFA-586C-8CAA4D5171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3B891C58-90B8-92EE-C8CD-F061C31F7D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B54673C5-BD77-FC99-C6DB-24C8B113BE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F217C4B2-F5B1-8026-70C6-E256BFAA94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D094ABCE-123D-7937-9110-64EFF47FBC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BD792D49-B72E-EBD0-C668-7595E02FB7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59EAD7A5-AC68-9386-54B6-493B000184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62142C46-544B-4FF5-ED72-21BAC0161D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2F2021B-C343-4FAE-9AB8-143B3B5C72DC}" type="slidenum">
              <a:rPr lang="en-US" altLang="en-US" smtClean="0">
                <a:latin typeface="Times New Roman" panose="02020603050405020304" pitchFamily="18" charset="0"/>
              </a:rPr>
              <a:pPr/>
              <a:t>149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6B584D22-BAD1-CCFA-6419-C84CCADA15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51912750-CE93-9711-DD57-CDC45F8D64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7B9BDEA3-AE66-B0E1-5496-71EC3CD594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5A7DB64-0EC5-4C50-8AFE-EBB080DBA86F}" type="slidenum">
              <a:rPr lang="en-US" altLang="en-US" smtClean="0">
                <a:latin typeface="Times New Roman" panose="02020603050405020304" pitchFamily="18" charset="0"/>
              </a:rPr>
              <a:pPr/>
              <a:t>150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E071CCEE-895E-AB59-BCD5-0DB8F8A713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7315794F-868F-EBE6-1A48-249814D617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D1E1F3BE-2C4C-27AD-4CEE-BB91DDF39E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D84B70-3187-4433-B2D8-18CC0889245F}" type="slidenum">
              <a:rPr lang="en-US" altLang="en-US" smtClean="0">
                <a:latin typeface="Times New Roman" panose="02020603050405020304" pitchFamily="18" charset="0"/>
              </a:rPr>
              <a:pPr/>
              <a:t>151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39810F34-0314-A426-E323-BCD07567B4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132609D-11E9-E362-A774-76E6C01299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561F5699-A783-1004-3DC7-961C7A3F7B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A72F2EE-45C8-4CA7-AEDE-7D44B29C0C29}" type="slidenum">
              <a:rPr lang="en-US" altLang="en-US" smtClean="0">
                <a:latin typeface="Times New Roman" panose="02020603050405020304" pitchFamily="18" charset="0"/>
              </a:rPr>
              <a:pPr/>
              <a:t>152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BC00EEC1-894E-62F4-9968-6C7534AD9A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2A159F15-490D-A946-0C36-95F07E8296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0DDA22D1-87DA-3F5B-F3D2-57D3ACAA26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1418C4-BB55-474A-8621-DC8E21CC69E5}" type="slidenum">
              <a:rPr lang="en-US" altLang="en-US" smtClean="0">
                <a:latin typeface="Times New Roman" panose="02020603050405020304" pitchFamily="18" charset="0"/>
              </a:rPr>
              <a:pPr/>
              <a:t>153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2CAB0211-BBAA-CFD7-2D77-AD1A735394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0C631702-74A9-A377-D4B6-DB4E4DD64D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11A57BF1-6E88-6F87-19B6-DEAAFEB037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B4DED44-D25C-4DB9-8451-956ED8954206}" type="slidenum">
              <a:rPr lang="en-US" altLang="en-US" smtClean="0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2B61007D-D5F2-A51D-8584-ABA067D35A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109FF284-E751-0A28-85A9-34666393D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02936314-4030-5332-A401-84AB84EBE0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CD01BB4-B597-4D01-B6D3-BA647883B6C6}" type="slidenum">
              <a:rPr lang="en-US" altLang="en-US" smtClean="0">
                <a:latin typeface="Times New Roman" panose="02020603050405020304" pitchFamily="18" charset="0"/>
              </a:rPr>
              <a:pPr/>
              <a:t>154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BA602DB8-581E-ECD1-F0E3-E62D3C6078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7D57502B-5D0A-AF4E-85FE-BE04DB7E7C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EF5E7227-5981-1075-09C4-8718C16E0E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5A1A311-8A14-4AF6-992D-4F3284464CC0}" type="slidenum">
              <a:rPr lang="en-US" altLang="en-US" smtClean="0">
                <a:latin typeface="Times New Roman" panose="02020603050405020304" pitchFamily="18" charset="0"/>
              </a:rPr>
              <a:pPr/>
              <a:t>155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D0278401-5EFC-6C7E-759D-C680B52905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9EA9C83D-0050-D445-9300-4796D52E68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6D62A08A-AF4A-7331-99D2-086D41AC9E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CB15E81-84AA-4F60-B610-6B836991456C}" type="slidenum">
              <a:rPr lang="en-US" altLang="en-US" smtClean="0">
                <a:latin typeface="Times New Roman" panose="02020603050405020304" pitchFamily="18" charset="0"/>
              </a:rPr>
              <a:pPr/>
              <a:t>156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144481A4-89D1-943C-E936-C028B04838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D1C21B83-7330-34F2-1F29-3B907E8FB4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8A1C7F22-D958-28B5-33DC-BAA7EFD28F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8789E67-8E57-4CE2-866A-F5559965DCAE}" type="slidenum">
              <a:rPr lang="en-US" altLang="en-US" smtClean="0">
                <a:latin typeface="Times New Roman" panose="02020603050405020304" pitchFamily="18" charset="0"/>
              </a:rPr>
              <a:pPr/>
              <a:t>157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3D12E5B-319F-781A-6770-592288544E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7B5EFF95-F222-3A61-5394-30BA715FD1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56076BAA-8BDF-FF01-809F-BF0238C13F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24483E0-2DC0-4D23-BCF4-0E8450C5ACBF}" type="slidenum">
              <a:rPr lang="en-US" altLang="en-US" smtClean="0">
                <a:latin typeface="Times New Roman" panose="02020603050405020304" pitchFamily="18" charset="0"/>
              </a:rPr>
              <a:pPr/>
              <a:t>158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24D7FB49-F6E1-597D-73FE-25EC6A7584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58620910-8004-4818-1D9A-62903480D9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015D93D5-64C0-99FC-20E6-B7FC2A477E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B8669FA-0EFE-456F-905C-199280546E4B}" type="slidenum">
              <a:rPr lang="en-US" altLang="en-US" smtClean="0">
                <a:latin typeface="Times New Roman" panose="02020603050405020304" pitchFamily="18" charset="0"/>
              </a:rPr>
              <a:pPr/>
              <a:t>159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379291DA-6F81-558C-2451-A1EA6F879F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DC3DB6C9-3A5C-0C6C-CE44-A70BC5C9F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A1CA9F6B-4E40-2A7C-B54E-49BDA4B54E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0E535C1-A6C8-4C18-9E2D-566EE753D125}" type="slidenum">
              <a:rPr lang="en-US" altLang="en-US" smtClean="0">
                <a:latin typeface="Times New Roman" panose="02020603050405020304" pitchFamily="18" charset="0"/>
              </a:rPr>
              <a:pPr/>
              <a:t>164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F9ACC05D-0C4B-6DC1-3353-D4D7907422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2DF8EEA4-3A36-515C-753F-CE6B7DF283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949E9DD5-64EF-C627-76FE-FD461E4F14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9695117-CFD7-4857-A6CF-4FB803640DDC}" type="slidenum">
              <a:rPr lang="en-US" altLang="en-US" smtClean="0">
                <a:latin typeface="Times New Roman" panose="02020603050405020304" pitchFamily="18" charset="0"/>
              </a:rPr>
              <a:pPr/>
              <a:t>166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41C64B58-770C-D437-0709-296D1A0AB9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14B6E224-0735-E3D8-7F96-C25A341177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4FCF8A0E-445A-A8A9-D913-821884BC30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889786EC-E9CE-6A6C-53DC-D2010BF2F2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20B78A30-61B1-1197-57E9-D88AB16CF2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701BE7-713B-4BAB-90F4-4EE748C6E1F1}" type="slidenum">
              <a:rPr lang="en-US" altLang="en-US" smtClean="0">
                <a:latin typeface="Times New Roman" panose="02020603050405020304" pitchFamily="18" charset="0"/>
              </a:rPr>
              <a:pPr/>
              <a:t>169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9ED82348-373A-005F-BAA8-5F10E6DA5E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29297D08-B9D8-7414-8BC6-7AA3DB74AA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C7D70928-ED1A-81B2-49F5-DDA72ED8AE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3F15B84A-0C17-3F45-7F0B-578C78CDBC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FCB33965-AEF5-950C-B94B-7573225E2C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FE2587F-F6E1-42D8-94B7-9E123CF8D37E}" type="slidenum">
              <a:rPr lang="en-US" altLang="en-US" smtClean="0">
                <a:latin typeface="Times New Roman" panose="02020603050405020304" pitchFamily="18" charset="0"/>
              </a:rPr>
              <a:pPr/>
              <a:t>170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80C93E22-BE0F-232C-C0E2-DD21841F52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39001A2D-2C11-2787-579D-26D8D6023F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5CCCEC25-EDCB-AD44-C517-9B1E447248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CC7D46F-D030-4E24-83D4-F151578C2634}" type="slidenum">
              <a:rPr lang="en-US" altLang="en-US" smtClean="0">
                <a:latin typeface="Times New Roman" panose="02020603050405020304" pitchFamily="18" charset="0"/>
              </a:rPr>
              <a:pPr/>
              <a:t>174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533C2749-C822-5EE6-6CB0-D1F427956C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6DCDD550-0BBB-0D53-C4F9-83C17BD58A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8F152A3E-3C83-5BDC-AF40-875E1C3854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543C9D8-5EFD-40E8-918D-A1416E2F1296}" type="slidenum">
              <a:rPr lang="en-US" altLang="en-US" smtClean="0">
                <a:latin typeface="Times New Roman" panose="02020603050405020304" pitchFamily="18" charset="0"/>
              </a:rPr>
              <a:pPr/>
              <a:t>176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F878B5D6-C895-25FD-202E-37A62C342E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760C0824-AA8C-65F5-F566-6110661FC6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FE468B80-E8A0-8DA5-A407-CC1B51B492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B1F9414-F8AF-4D7E-AEA6-DE147E9A83BE}" type="slidenum">
              <a:rPr lang="en-US" altLang="en-US">
                <a:latin typeface="Times New Roman" panose="02020603050405020304" pitchFamily="18" charset="0"/>
              </a:rPr>
              <a:pPr/>
              <a:t>177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FBEAFF6F-0FAD-B279-B60B-17989825E6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72406E1D-45E8-D094-A393-E0D39EAFCD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8674EC2-17EF-9D09-B868-6C48B36220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F06BC1E-312F-4E2E-9ADD-5228975CA111}" type="slidenum">
              <a:rPr lang="en-US" altLang="en-US">
                <a:latin typeface="Times New Roman" panose="02020603050405020304" pitchFamily="18" charset="0"/>
              </a:rPr>
              <a:pPr/>
              <a:t>178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AD285314-D125-752C-DCBC-0EDEF6E5FB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16B4BFCD-744F-B31F-61E6-D7AB3579A4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14A99DFA-CB1A-88A2-051C-4BE5DF9143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4F75A39-FCF6-4AB4-B7F0-48D7D617F01E}" type="slidenum">
              <a:rPr lang="en-US" altLang="en-US">
                <a:latin typeface="Times New Roman" panose="02020603050405020304" pitchFamily="18" charset="0"/>
              </a:rPr>
              <a:pPr/>
              <a:t>179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FF40411F-915A-1649-ACDB-75F6F9004F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61A5389E-639B-79F4-FFC4-63C56E3561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DE4012A4-3856-405A-9814-E38F1CC784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94026CD-D0DA-481C-B655-5A57B5AB0E08}" type="slidenum">
              <a:rPr lang="en-US" altLang="en-US">
                <a:latin typeface="Times New Roman" panose="02020603050405020304" pitchFamily="18" charset="0"/>
              </a:rPr>
              <a:pPr/>
              <a:t>180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BBA577B-D606-D867-DA73-DA77FF39EC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263C7916-7F3C-ECAF-2DAD-08947155BB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DB2403E1-E0C1-9678-7EEB-AE0FCA1522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803E4F8-15A6-4F05-B0C1-5727287FB93C}" type="slidenum">
              <a:rPr lang="en-US" altLang="en-US">
                <a:latin typeface="Times New Roman" panose="02020603050405020304" pitchFamily="18" charset="0"/>
              </a:rPr>
              <a:pPr/>
              <a:t>181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6F04F9E-6079-2285-8B89-0969D02435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3D0BDDA5-59E1-AE3A-28CB-54F174C172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8A648EFB-10DB-7F4D-E79E-48CFBE92EA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289EA75-9152-4099-BF01-3298C71E90CF}" type="slidenum">
              <a:rPr lang="en-US" altLang="en-US">
                <a:latin typeface="Times New Roman" panose="02020603050405020304" pitchFamily="18" charset="0"/>
              </a:rPr>
              <a:pPr/>
              <a:t>182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0B771A1A-FAB4-53F6-1A2F-FB8EF46738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32F9DE32-0FDF-8811-4CA7-B7CAD2693F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A48DEDD7-E686-9409-0C49-54C5E9BE76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1374CD-2956-474D-8122-383DB92D41F8}" type="slidenum">
              <a:rPr lang="en-US" altLang="en-US">
                <a:latin typeface="Times New Roman" panose="02020603050405020304" pitchFamily="18" charset="0"/>
              </a:rPr>
              <a:pPr/>
              <a:t>183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804BF13-ECE2-3F12-9806-EE711B99A4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434445CA-354B-CB3C-272B-78F0183701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F6C8C2F3-3529-C8A6-F15E-51D13141B3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DA07B21-C9A1-4903-BA75-164246A2DD2A}" type="slidenum">
              <a:rPr lang="en-US" altLang="en-US" smtClean="0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9AFF4D8E-F12A-A8E1-8F28-270A8C47AF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5CAE3CB6-D499-5D22-4923-00381B071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049C29B2-992A-3886-54B9-B31BA04DA7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D545E6-165F-4459-8A44-5F4B08FBFCA7}" type="slidenum">
              <a:rPr lang="en-US" altLang="en-US">
                <a:latin typeface="Times New Roman" panose="02020603050405020304" pitchFamily="18" charset="0"/>
              </a:rPr>
              <a:pPr/>
              <a:t>184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A74F1F34-F127-FFFF-0855-5B0840EE85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BE7BD9DF-D39B-62FC-557E-01114EB9B9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6A37387C-7714-BE10-D986-502AD2DE67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BC8423E-36E6-4677-9482-4A18A285BB55}" type="slidenum">
              <a:rPr lang="en-US" altLang="en-US">
                <a:latin typeface="Times New Roman" panose="02020603050405020304" pitchFamily="18" charset="0"/>
              </a:rPr>
              <a:pPr/>
              <a:t>185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2BF245AE-8793-DFBC-DC18-13B7834FEF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33721065-3512-6A6E-922D-7EDC13A390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5ECB4278-8E22-D422-29A0-CAEAB58A24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9F2696F-51EB-4A88-B2A8-5FD51F26E1F1}" type="slidenum">
              <a:rPr lang="en-US" altLang="en-US">
                <a:latin typeface="Times New Roman" panose="02020603050405020304" pitchFamily="18" charset="0"/>
              </a:rPr>
              <a:pPr/>
              <a:t>186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F6AD8448-012F-7F0A-6A56-4668A84DB8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262DADBA-4160-540D-A219-227194ECA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FFE9E945-3968-26A1-CF94-B539971F37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B5C8FD-8084-400E-84C9-9B05D1BDDC6C}" type="slidenum">
              <a:rPr lang="en-US" altLang="en-US">
                <a:latin typeface="Times New Roman" panose="02020603050405020304" pitchFamily="18" charset="0"/>
              </a:rPr>
              <a:pPr/>
              <a:t>187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6703684C-7412-3569-FE64-16EFCF4B41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C1EAB926-A5B0-C224-1F72-2215241EAB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625F4BAC-2D14-2DF0-A110-9C66DE02CF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395BC9B-0F66-46F8-B710-51B47F59E2C7}" type="slidenum">
              <a:rPr lang="en-US" altLang="en-US">
                <a:latin typeface="Times New Roman" panose="02020603050405020304" pitchFamily="18" charset="0"/>
              </a:rPr>
              <a:pPr/>
              <a:t>188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4B678E98-E254-FDC5-C371-77D366976E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8361490A-E838-06C2-4D0C-7471FC2D60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76778587-D93C-7424-5E58-8BB927336D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77078DF-D8CA-4A23-A866-42B8C76FFA61}" type="slidenum">
              <a:rPr lang="en-US" altLang="en-US">
                <a:latin typeface="Times New Roman" panose="02020603050405020304" pitchFamily="18" charset="0"/>
              </a:rPr>
              <a:pPr/>
              <a:t>189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E4697912-8DF1-806E-6145-056AC595D8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A88FF8CD-ED14-78A1-2092-AE10645A5C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3A3D9FAB-88B5-2222-6473-BD1E098890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49D3BB7-8A74-4632-BFB5-18B54502EC34}" type="slidenum">
              <a:rPr lang="en-US" altLang="en-US">
                <a:latin typeface="Times New Roman" panose="02020603050405020304" pitchFamily="18" charset="0"/>
              </a:rPr>
              <a:pPr/>
              <a:t>190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0EBA0BE7-91C7-7040-CBF6-7076D264ED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779DE9C5-35DE-859D-4984-BCC3DC3ED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A9E05DF0-DB08-5BDD-4EAC-97CA250E0B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3AEAC0-0C6C-4B01-892E-64AEFE2BA230}" type="slidenum">
              <a:rPr lang="en-US" altLang="en-US">
                <a:latin typeface="Times New Roman" panose="02020603050405020304" pitchFamily="18" charset="0"/>
              </a:rPr>
              <a:pPr/>
              <a:t>191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C7BE86C2-EAC6-B26D-5FC9-1BA2070BF6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3A13FD66-D1FF-78D3-BE4D-3080BE4FE5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0772CF22-2DFE-2C8B-B2FF-E59D3D3008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46BE606-EDF3-4A16-BC58-77E8DA42FC2B}" type="slidenum">
              <a:rPr lang="en-US" altLang="en-US">
                <a:latin typeface="Times New Roman" panose="02020603050405020304" pitchFamily="18" charset="0"/>
              </a:rPr>
              <a:pPr/>
              <a:t>192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3E290BB4-2D1E-0952-A38B-D422A9C005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21607A3E-17AB-108B-F343-A9F627E056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2008197D-3C38-746A-D08A-BF43FEA506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103E52B-E47C-4956-B066-3F50B908E16A}" type="slidenum">
              <a:rPr lang="en-US" altLang="en-US">
                <a:latin typeface="Times New Roman" panose="02020603050405020304" pitchFamily="18" charset="0"/>
              </a:rPr>
              <a:pPr/>
              <a:t>193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CE95EF75-359F-A971-8F0C-73FDB7DE07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F7CB1258-8382-0862-FB1B-405658F324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D3D41A6E-4516-8972-0C1A-DB178CED88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EFE353-0E13-4FE7-9603-66A0401B32F3}" type="slidenum">
              <a:rPr lang="en-US" altLang="en-US" smtClean="0">
                <a:latin typeface="Helvetica" panose="020B0604020202020204" pitchFamily="34" charset="0"/>
              </a:rPr>
              <a:pPr/>
              <a:t>23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4DA857AF-1744-BDD0-7D06-32764AA607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19FB2089-1067-5F69-52AA-DDA7BA638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F5C3B053-CEF6-2DC5-1684-722E643744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4F38647-E81F-49A4-A8C0-0099A678E3B4}" type="slidenum">
              <a:rPr lang="en-US" altLang="en-US">
                <a:latin typeface="Times New Roman" panose="02020603050405020304" pitchFamily="18" charset="0"/>
              </a:rPr>
              <a:pPr/>
              <a:t>194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B23A2798-7FDE-AD3A-0110-6DC894559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9D44BD3F-778C-97C5-0EAA-D2B30539C4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370B846C-7A12-3C4E-C700-E7EF8080AB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F7FFF1-9123-4B32-A2C0-D732994504CA}" type="slidenum">
              <a:rPr lang="en-US" altLang="en-US">
                <a:latin typeface="Times New Roman" panose="02020603050405020304" pitchFamily="18" charset="0"/>
              </a:rPr>
              <a:pPr/>
              <a:t>195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DC0C77FF-1036-31C0-5EF3-D7F3D2D08C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652F2048-3FAE-6DC9-2B09-14395FE5C8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CB59F359-765F-B979-5233-F25F96448F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C9AC93-ADD9-47C9-9960-0A43668EE520}" type="slidenum">
              <a:rPr lang="en-US" altLang="en-US">
                <a:latin typeface="Times New Roman" panose="02020603050405020304" pitchFamily="18" charset="0"/>
              </a:rPr>
              <a:pPr/>
              <a:t>196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FE8DF4EA-5B38-2911-1F86-1BBA49F28A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50352058-EDB5-05F8-A735-0030F88B5D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DE253FFD-3510-BCDA-6C55-C6A7115018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4E53FE-3584-4305-A190-010C6275959E}" type="slidenum">
              <a:rPr lang="en-US" altLang="en-US">
                <a:latin typeface="Times New Roman" panose="02020603050405020304" pitchFamily="18" charset="0"/>
              </a:rPr>
              <a:pPr/>
              <a:t>197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6EADF246-6F13-077F-3FF3-FCA9140881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54B5EBA6-E223-2169-38D6-75840C8C39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75762E14-7C70-9940-AB23-CD464FD242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DB5B82A-311A-48F4-932D-9B0AAC7F488B}" type="slidenum">
              <a:rPr lang="en-US" altLang="en-US">
                <a:latin typeface="Times New Roman" panose="02020603050405020304" pitchFamily="18" charset="0"/>
              </a:rPr>
              <a:pPr/>
              <a:t>198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440A57A6-0160-A1D8-6C87-7701EC83DF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F32C1021-02BB-D7C5-3201-1E2A3D7989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71236424-97B3-FD9B-CEF1-42B63088FF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E23456-0B00-40D2-B030-171B7FA1A491}" type="slidenum">
              <a:rPr lang="en-US" altLang="en-US">
                <a:latin typeface="Times New Roman" panose="02020603050405020304" pitchFamily="18" charset="0"/>
              </a:rPr>
              <a:pPr/>
              <a:t>199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80507979-97D1-99D8-A1EA-1BD89872A2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A51235D5-BDA6-475C-96F7-26AA9AA61F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E2FE77D4-BA61-F056-6C9C-DFEC720106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81C138-5FFE-4E7F-8774-14984593CE16}" type="slidenum">
              <a:rPr lang="en-US" altLang="en-US">
                <a:latin typeface="Times New Roman" panose="02020603050405020304" pitchFamily="18" charset="0"/>
              </a:rPr>
              <a:pPr/>
              <a:t>200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F30E57B5-AC8C-E38A-EF17-5646F03C2B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AA91CE21-743A-9C6E-C922-5C93FD5137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66813C10-3B96-BA93-B3CE-0C59F218C6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1A5BDDA-B2CB-49DF-9F5B-DFC4497A52C6}" type="slidenum">
              <a:rPr lang="en-US" altLang="en-US">
                <a:latin typeface="Times New Roman" panose="02020603050405020304" pitchFamily="18" charset="0"/>
              </a:rPr>
              <a:pPr/>
              <a:t>201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0CEAACA5-7246-6847-109C-522CE39850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0AB6CB49-AFFB-6AF8-0235-7419512755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C0A8F641-900B-DBE4-2ADC-E0069DE5AA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D2B03D0-EBB6-4FCE-A199-8CEC05E7A5B6}" type="slidenum">
              <a:rPr lang="en-US" altLang="en-US">
                <a:latin typeface="Times New Roman" panose="02020603050405020304" pitchFamily="18" charset="0"/>
              </a:rPr>
              <a:pPr/>
              <a:t>202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D3C341BA-778A-5571-0391-8306A38F13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F61C2CD8-D964-7601-E281-ACD92C9750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4F7146FB-8C74-5E20-1B08-58AA69D22D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45049FD-99F4-4A54-B242-40764605D99D}" type="slidenum">
              <a:rPr lang="en-US" altLang="en-US">
                <a:latin typeface="Times New Roman" panose="02020603050405020304" pitchFamily="18" charset="0"/>
              </a:rPr>
              <a:pPr/>
              <a:t>203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6D6EDEE2-0532-80C5-86F6-5ADF62A5B8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2321A352-F2CA-93EE-D19B-4B96C2FB7C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4DC7D205-A248-C4BB-3159-EC368DDC34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8392BF6-78B2-4884-B75C-7D33277C6973}" type="slidenum">
              <a:rPr lang="en-US" altLang="en-US" smtClean="0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E6B93506-2004-0838-1CAD-D136C2658F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6463A860-E618-FC3A-3CEA-498578C4F2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F43FAA54-7E81-0C86-751E-24E2D534CA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277F25A-B23B-46F4-B9A4-C14535744DF6}" type="slidenum">
              <a:rPr lang="en-US" altLang="en-US">
                <a:latin typeface="Times New Roman" panose="02020603050405020304" pitchFamily="18" charset="0"/>
              </a:rPr>
              <a:pPr/>
              <a:t>204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934EEAF6-A802-DA07-6A00-E97F919E15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53AD0BEB-F29E-011E-25BD-4ACA59DBB0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9F83DD41-98ED-4881-2CC2-9F79C4C76A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21D9D6E-A4C7-4A73-82D4-8529946460BD}" type="slidenum">
              <a:rPr lang="en-US" altLang="en-US">
                <a:latin typeface="Times New Roman" panose="02020603050405020304" pitchFamily="18" charset="0"/>
              </a:rPr>
              <a:pPr/>
              <a:t>205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E5D00EB1-9FFB-41A8-94DD-909D41DEB5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699BC1FA-2700-DA24-D490-58BEF6DFA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B577D703-3D20-DB86-DD34-14F53FE778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E9319D4-3E1C-4E4B-8AB6-81CA95EA11D6}" type="slidenum">
              <a:rPr lang="en-US" altLang="en-US">
                <a:latin typeface="Times New Roman" panose="02020603050405020304" pitchFamily="18" charset="0"/>
              </a:rPr>
              <a:pPr/>
              <a:t>206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2CC7C6A9-6A2E-B27E-A0FE-7775E4B9A5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266FECDF-A4B3-EC38-BAFF-DDB3A02279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F361729A-E33C-9AED-F9E9-2FF9FA5532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91AA57B-B2C4-40D6-BC8D-F153CB628C15}" type="slidenum">
              <a:rPr lang="en-US" altLang="en-US">
                <a:latin typeface="Times New Roman" panose="02020603050405020304" pitchFamily="18" charset="0"/>
              </a:rPr>
              <a:pPr/>
              <a:t>207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B453C030-1BC6-80DC-2853-01E38FF050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03D619D4-F349-88A0-D10B-9A3E252BA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8248D581-1DDC-C932-FBB0-B60FA0F958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C02AAB-F369-4761-85F0-A47B044CE204}" type="slidenum">
              <a:rPr lang="en-US" altLang="en-US">
                <a:latin typeface="Times New Roman" panose="02020603050405020304" pitchFamily="18" charset="0"/>
              </a:rPr>
              <a:pPr/>
              <a:t>208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F83EFA85-1318-03FC-3B87-63D2D26BC2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32986948-2955-A5CB-41BD-BF277F1F31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72210133-B048-936D-0B11-685D50F574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D265A4-D25B-4701-A2F4-E5D93CA39203}" type="slidenum">
              <a:rPr lang="en-US" altLang="en-US">
                <a:latin typeface="Times New Roman" panose="02020603050405020304" pitchFamily="18" charset="0"/>
              </a:rPr>
              <a:pPr/>
              <a:t>209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5C49A3E9-9078-E2AD-F74D-D530BA0B0E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0EFF3626-54B5-2960-FB05-77C712BC0D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12DDA5FA-EB74-9BC5-C21B-8592A25862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C8CA24A-795E-4A27-B052-66B8E6CD6E2F}" type="slidenum">
              <a:rPr lang="en-US" altLang="en-US">
                <a:latin typeface="Times New Roman" panose="02020603050405020304" pitchFamily="18" charset="0"/>
              </a:rPr>
              <a:pPr/>
              <a:t>210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54BF49FC-B09A-F1C8-4596-670ED17B3E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226B0367-BD22-231F-B01A-23B56CA980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C63BC016-8D78-54E3-4E4D-1F1F660980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B0EF747-1944-4EAE-9840-DA70616A0C6A}" type="slidenum">
              <a:rPr lang="en-US" altLang="en-US">
                <a:latin typeface="Times New Roman" panose="02020603050405020304" pitchFamily="18" charset="0"/>
              </a:rPr>
              <a:pPr/>
              <a:t>211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CC1051EF-3EAC-3360-12C0-8C637CD844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0793EA7B-D935-650A-FB9F-FB1E30AFBD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4858E17C-6F86-267A-DDB7-1D9A8E15CD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3EE94D8-C9BB-44ED-9A10-5F03B50563F0}" type="slidenum">
              <a:rPr lang="en-US" altLang="en-US">
                <a:latin typeface="Times New Roman" panose="02020603050405020304" pitchFamily="18" charset="0"/>
              </a:rPr>
              <a:pPr/>
              <a:t>212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5B83D633-96AC-70D6-F2D2-4A7A72D753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F06584F0-1417-FDF7-8CD8-C7A8235EAB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7AE929C6-A802-F3D8-65EC-C8A17722C2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5EC99B-13A7-4F3E-9540-AE700E643947}" type="slidenum">
              <a:rPr lang="en-US" altLang="en-US">
                <a:latin typeface="Times New Roman" panose="02020603050405020304" pitchFamily="18" charset="0"/>
              </a:rPr>
              <a:pPr/>
              <a:t>213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F750AF99-0A6F-198D-590D-EF1CB00AD5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60E0106D-1FF7-0AD3-A9F1-DF178AE6A7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EC6C4D7F-E1E5-780C-9C3D-0ADAA98456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D7546BA-9131-4DCC-B88C-F5D680AE6E3F}" type="slidenum">
              <a:rPr lang="en-US" altLang="en-US" smtClean="0">
                <a:latin typeface="Helvetica" panose="020B0604020202020204" pitchFamily="34" charset="0"/>
              </a:rPr>
              <a:pPr/>
              <a:t>27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BA221E96-5229-4CDF-3143-BA72C1DDF8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7AC39D90-4021-5342-5445-F2160EF560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79BEB3AC-A270-BE19-393F-58CFB68861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6B51F02-D319-4AF3-B09B-AE9B5826AF5F}" type="slidenum">
              <a:rPr lang="en-US" altLang="en-US">
                <a:latin typeface="Times New Roman" panose="02020603050405020304" pitchFamily="18" charset="0"/>
              </a:rPr>
              <a:pPr/>
              <a:t>214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5D5EEE02-DE16-F427-4C9D-5C197EF92F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7D19EDD2-BABD-8554-3B0D-7A17783EAF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31CC9ADA-42B7-016A-A755-5361D0DC53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5FF35D-78D7-4EBC-A498-77B7B60D86B9}" type="slidenum">
              <a:rPr lang="en-US" altLang="en-US">
                <a:latin typeface="Times New Roman" panose="02020603050405020304" pitchFamily="18" charset="0"/>
              </a:rPr>
              <a:pPr/>
              <a:t>215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D486582C-02CA-EE50-2A26-94B03FD3BB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C0D7FB04-1EDD-70A1-3581-8DBD5573B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14E28FDF-7EF1-76CC-9163-57AEF2BE00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05CC56F-5086-40B4-A17E-DE0624EAAAA8}" type="slidenum">
              <a:rPr lang="en-US" altLang="en-US">
                <a:latin typeface="Times New Roman" panose="02020603050405020304" pitchFamily="18" charset="0"/>
              </a:rPr>
              <a:pPr/>
              <a:t>216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15DB2CAE-2C07-3654-0E53-B4F68238A0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A3AF521B-83B3-2E57-F1BF-631A9B48ED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45ACF287-2755-CD9E-6BD5-9DF9C73020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CF26CCE-A0E5-46B3-A8C2-31A597196274}" type="slidenum">
              <a:rPr lang="en-US" altLang="en-US">
                <a:latin typeface="Times New Roman" panose="02020603050405020304" pitchFamily="18" charset="0"/>
              </a:rPr>
              <a:pPr/>
              <a:t>217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1791C5F8-70A0-3CB4-8C86-F78F0FDB40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50E45526-8881-3C79-BE1B-0BA22C4FA7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A21C528E-3D87-08D6-1116-B7FF00CC4A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9F18124-7975-4858-954C-4A565F138D4C}" type="slidenum">
              <a:rPr lang="en-US" altLang="en-US">
                <a:latin typeface="Times New Roman" panose="02020603050405020304" pitchFamily="18" charset="0"/>
              </a:rPr>
              <a:pPr/>
              <a:t>218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548E3526-BEED-CB64-6DC1-6CC09761AC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E4938697-3B50-2FE7-B1E0-92BD705285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495D8F94-9853-D3BF-04AC-AC562D614D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56D7CC2-200F-4CB4-B40C-3649BB4AD0B3}" type="slidenum">
              <a:rPr lang="en-US" altLang="en-US">
                <a:latin typeface="Times New Roman" panose="02020603050405020304" pitchFamily="18" charset="0"/>
              </a:rPr>
              <a:pPr/>
              <a:t>219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355C1E37-AE01-2836-D11F-991036AA33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705CDD59-637F-EB14-2776-0DE1592218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1B5D3436-2B63-D402-037C-A48E6505A3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75E56EF-1E25-479B-B664-2F1E3F7A2484}" type="slidenum">
              <a:rPr lang="en-US" altLang="en-US">
                <a:latin typeface="Times New Roman" panose="02020603050405020304" pitchFamily="18" charset="0"/>
              </a:rPr>
              <a:pPr/>
              <a:t>220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A513A871-7172-60FB-7094-8E185394E0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E92972DD-F1B0-62C7-D307-2CDE8CCD9E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439505F-C03B-9E0F-35FC-C8BBC3E991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08862D0-F093-0022-C036-8CF0F199AE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330CEEBD-F438-F9DA-207E-D7BC103E95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4B877DC-2492-4BC9-AA2E-F28E6B41CD89}" type="slidenum">
              <a:rPr lang="en-US" altLang="en-US" smtClean="0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7FC04DA3-9F0C-9A15-5075-6C7D10BC53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CF161B38-1D57-B9EB-C723-DE049A4169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11C636C9-6C9B-6FE4-C4E2-842AF608DC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B07AF48-E903-49AC-A046-1C1C5F523122}" type="slidenum">
              <a:rPr lang="en-US" altLang="en-US" smtClean="0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CE2E0070-C8B4-F142-671D-68F5D601A2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A3B2970D-6886-B6EA-3181-EA853A19E2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2AC43628-9D6A-E9D4-0369-1BEDD0A723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423C597-58E5-4B53-A3DA-1B963A3FB4E6}" type="slidenum">
              <a:rPr lang="en-US" altLang="en-US" smtClean="0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B67158A4-4D2F-EA8D-3F2A-2C01A973FC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9E598674-88AD-C14F-9EA6-492715ED52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DE37DFBE-9DDB-72F9-33C5-F09E1965BD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4755621-15B3-4A7E-A13C-976175A368D7}" type="slidenum">
              <a:rPr lang="en-US" altLang="en-US" smtClean="0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C13FA6AE-7B22-15A5-C383-D36276EE3D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9E12C6A6-A893-55E7-B156-900EC3706E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33134D2C-4EE1-C7A0-6976-B983015F16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0CB914D-2243-4629-91B8-5FAD823F5CF0}" type="slidenum">
              <a:rPr lang="en-US" altLang="en-US" smtClean="0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912D4B09-3795-6AD8-EF54-F4E40ABE56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FCA42596-6BC7-0E87-5260-CA1303B091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699E3A0E-E026-2BBF-7563-7CF37E8C71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013D3D-6F60-4AD0-B2B9-4435EDCB287D}" type="slidenum">
              <a:rPr lang="en-US" altLang="en-US" smtClean="0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230380D2-39EB-4570-BC17-C1ADC28D8E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30641275-FCBE-D272-26C2-A414613F81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050F1CE8-16C7-8137-0097-0739E0979B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4A871D8-D234-42F8-906B-BEAB549F8A2A}" type="slidenum">
              <a:rPr lang="en-US" altLang="en-US" smtClean="0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F1709D1E-299B-3D0B-ADC6-26A5C3989D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D0F75D83-A2D8-979D-F8BC-B0548761DF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2703BBDF-C455-0672-C2B7-4C86D729E5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8A97B20-7BC5-4159-8B9C-26F1354D2823}" type="slidenum">
              <a:rPr lang="en-US" altLang="en-US" smtClean="0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B16CF25E-529A-D135-E4AA-14F9196688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A467E92A-DB80-6D78-7F45-452E092D1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6541ED97-B2E7-5B44-203D-FCD0C6E759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3513" y="8853488"/>
            <a:ext cx="3055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604" tIns="45801" rIns="91604" bIns="45801" anchor="b"/>
          <a:lstStyle>
            <a:lvl1pPr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F5B3251B-FEEB-45ED-9F52-D70969CC1367}" type="slidenum">
              <a:rPr lang="en-US" altLang="en-US" sz="1200">
                <a:latin typeface="Helvetica" panose="020B0604020202020204" pitchFamily="34" charset="0"/>
              </a:rPr>
              <a:pPr algn="r"/>
              <a:t>36</a:t>
            </a:fld>
            <a:endParaRPr lang="en-US" altLang="en-US" sz="1200">
              <a:latin typeface="Helvetica" panose="020B0604020202020204" pitchFamily="34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B88EB19B-CF14-F369-CE5C-7D3E4FEB16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AFFDF822-975E-4631-7B4C-F94AE29D7E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22FCFD8E-0CBB-B952-326D-0D05F11664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45F52E0-5CD2-41D8-91A0-CEC13A2A5C9B}" type="slidenum">
              <a:rPr lang="en-US" altLang="en-US" smtClean="0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BE561288-F420-3E97-A4FC-D17495DE95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BB2469B4-2AA2-8FA9-A9C7-9B8C7D6FE9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F5D00570-0AEF-EAE9-F251-5C0718D7EE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08DFEA-2FB4-453B-AC93-31F90215CA4B}" type="slidenum">
              <a:rPr lang="en-US" altLang="en-US" smtClean="0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5A7FEF3A-C1F1-75A3-9840-4527B1E043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32045215-2C8E-D4B8-6ACD-6376F412C8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F1FEB4FF-F192-70B9-F9CB-2EB6E28CAD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2DDFEA1-6813-4A36-812D-85F466CB118C}" type="slidenum">
              <a:rPr lang="en-US" altLang="en-US" smtClean="0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F52E12B8-5B6D-DE0E-110B-D81C297365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7D19B42B-BE04-D60A-2083-1887176777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5C6B8365-27DB-8E94-4CA2-CDD00AD776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8DA447C0-910B-5B2D-B690-8CD6EEE14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4812E854-C38F-3675-F4F9-1E976DA58B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2318738-6588-4E57-BC68-4386D2AB41DF}" type="slidenum">
              <a:rPr lang="en-US" altLang="en-US" smtClean="0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7B726736-3217-0107-8F09-69114002F1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FA9264A9-57A1-F8BE-C8FC-10E172418A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D7DC8CFB-662F-0ECD-53F3-91F4EC673D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CEFEDFE-27A8-475F-BDE0-5E373A5A8655}" type="slidenum">
              <a:rPr lang="en-US" altLang="en-US" smtClean="0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B96E5B20-9813-B2D1-FD65-6EF7CDFC7E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5E651CE9-A641-4687-897F-16D584B5AC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AA6DB406-EDEE-00A3-1A8D-1533383F65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042A10-299C-41A2-A982-BBC63B9ECD64}" type="slidenum">
              <a:rPr lang="en-US" altLang="en-US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D73355B9-24D1-E8DB-E4CD-ED27B364FE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7936DE87-FB68-0CA5-5B46-365DC7748B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86550A0F-73AC-F3F4-7808-2EFC852337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428996E-35C3-4CCF-857F-35429CD97E1F}" type="slidenum">
              <a:rPr lang="en-US" altLang="en-US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38979CDD-715F-4525-24C6-590EFE4AF5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4B396EFC-3849-4AC2-40C1-2C7B3237BC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CC03C0AE-A1BC-EE4D-DE7E-00EC6A18F4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9B1078-300D-4DE9-B7CB-669F72965C90}" type="slidenum">
              <a:rPr lang="en-US" altLang="en-US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6A6C5713-6B67-644D-2E15-1789FC2559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8A9CE003-14E8-94F2-ED64-F71E42848E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D3D9558E-088B-D2FE-05E3-61EC9BB890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DD26A56-F600-4914-81FB-1DB0CAA923F5}" type="slidenum">
              <a:rPr lang="en-US" altLang="en-US"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5BF178E0-367D-91B1-AFDC-37C105F305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617EFF16-CF34-254F-63A7-E16850FF97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F07E0947-CCA0-FAF5-1DD8-464479D08F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4F4C7AB-3CC7-4F28-A93D-DB0F886483BD}" type="slidenum">
              <a:rPr lang="en-US" altLang="en-US">
                <a:latin typeface="Times New Roman" panose="02020603050405020304" pitchFamily="18" charset="0"/>
              </a:rPr>
              <a:pPr/>
              <a:t>46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BD0A746B-93D3-C637-8B53-9B2F62B716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E1BC1144-A860-1077-470D-AA5D73602F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6866258-48FB-FA06-794E-C231703686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4C6A4C-F860-4000-B783-97075CAE7BEC}" type="slidenum">
              <a:rPr lang="en-US" altLang="en-US">
                <a:latin typeface="Times New Roman" panose="02020603050405020304" pitchFamily="18" charset="0"/>
              </a:rPr>
              <a:pPr/>
              <a:t>47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BDA9CE6F-7705-D21D-5793-731EF36697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7369646A-0B61-CAF6-EE5B-C7429BB140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07297BB3-4E5E-0120-E735-9C3B28B406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3297F3DB-F465-7898-A8AE-B13AAF20FD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9CD9730D-0878-F499-DA9F-8E4E6DBB5C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3F86701-9A7D-4F7A-B274-6C26C6163CCC}" type="slidenum">
              <a:rPr lang="en-US" altLang="en-US">
                <a:latin typeface="Times New Roman" panose="02020603050405020304" pitchFamily="18" charset="0"/>
              </a:rPr>
              <a:pPr/>
              <a:t>50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DCD5B82A-82FD-892A-E992-86E805037E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9C50BAD4-93E3-1329-DD16-FC77906B8F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0D7F23D9-9038-93F7-F226-DDA5BFE5BC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C687DD-1064-4B58-8C78-353CC8D2A926}" type="slidenum">
              <a:rPr lang="en-US" altLang="en-US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67F61ECA-FE3D-DA76-46C8-A6C3E9CF1A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38E5486E-7F24-AE35-27C2-B1A7915235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145C4387-0FD8-C839-425B-52C649FD12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3EDFAE0-6720-4D26-A5C4-60B96B3DE573}" type="slidenum">
              <a:rPr lang="en-US" altLang="en-US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31C7B76E-D6FB-1C1D-D152-F9E49A1B05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AB887247-E41A-0884-6814-5D3FC1DF91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73AC9A69-4313-AF13-2230-5BCB9D4C2F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15963" indent="-274638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01725" indent="-219075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541463" indent="-219075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1982788" indent="-219075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439988" indent="-219075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897188" indent="-219075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354388" indent="-219075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11588" indent="-219075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0F569E9-3E95-456E-B218-444C9CBBAC82}" type="slidenum">
              <a:rPr lang="en-US" altLang="en-US">
                <a:latin typeface="Times New Roman" panose="02020603050405020304" pitchFamily="18" charset="0"/>
              </a:rPr>
              <a:pPr/>
              <a:t>53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82DE2BA5-2D88-BAC1-E365-AB6CA26CE4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4B762294-5F24-49B1-B9D4-DC99FC3F65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2FE8F280-3538-9B0B-44E4-DE7C2AD47C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15963" indent="-274638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01725" indent="-219075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541463" indent="-219075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1982788" indent="-219075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439988" indent="-219075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897188" indent="-219075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354388" indent="-219075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11588" indent="-219075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D1EFBED-431A-4159-8D61-952773BC7991}" type="slidenum">
              <a:rPr lang="en-US" altLang="en-US">
                <a:latin typeface="Times New Roman" panose="02020603050405020304" pitchFamily="18" charset="0"/>
              </a:rPr>
              <a:pPr/>
              <a:t>54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410F5CE5-FB41-2944-EFE5-01B7359154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9812EC21-5D82-208D-C104-80DF57FF24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52712197-E86E-308C-4D04-B4EDBCBC6D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15963" indent="-274638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01725" indent="-219075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541463" indent="-219075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1982788" indent="-219075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439988" indent="-219075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897188" indent="-219075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354388" indent="-219075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11588" indent="-219075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7D86558-0F15-4C20-B2B4-37852CB4CB58}" type="slidenum">
              <a:rPr lang="en-US" altLang="en-US">
                <a:latin typeface="Times New Roman" panose="02020603050405020304" pitchFamily="18" charset="0"/>
              </a:rPr>
              <a:pPr/>
              <a:t>55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068EB66E-F060-E075-DA3D-1BB437F07B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5395C26E-6A17-A72F-97C3-E8E67E1FF5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C7615784-D162-6D56-D7FB-A36F8BA128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B8C1FDD-6366-4952-B638-2278066AC58A}" type="slidenum">
              <a:rPr lang="en-US" altLang="en-US">
                <a:latin typeface="Times New Roman" panose="02020603050405020304" pitchFamily="18" charset="0"/>
              </a:rPr>
              <a:pPr/>
              <a:t>56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240B47B2-4AFA-87AD-CDE3-8A612642C7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24A79F61-BB93-65F5-5986-F96FA4DAF7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802C97C4-5519-E397-18E5-79AEF7F0EA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1A76134-C7C9-41A2-A8D6-E34D4CB7F349}" type="slidenum">
              <a:rPr lang="en-US" altLang="en-US">
                <a:latin typeface="Times New Roman" panose="02020603050405020304" pitchFamily="18" charset="0"/>
              </a:rPr>
              <a:pPr/>
              <a:t>57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3B309936-38D1-AA41-3E28-FA74EA0BBA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545BA4C2-22A9-4CDD-4EFC-82ABE63B42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8A875F97-C5F6-7B06-0D96-891343F11D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B7EF4D-77E2-4C94-87C0-1501159A37C4}" type="slidenum">
              <a:rPr lang="en-US" altLang="en-US">
                <a:latin typeface="Times New Roman" panose="02020603050405020304" pitchFamily="18" charset="0"/>
              </a:rPr>
              <a:pPr/>
              <a:t>58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12D399AD-208F-C3C7-275A-CF52920225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89D14354-C4BD-175B-1421-D000C37125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F83CC1D4-B5CC-D0A0-624E-62E09F87B4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69A402-C2CA-4C9A-9867-00A8B448A2D4}" type="slidenum">
              <a:rPr lang="en-US" altLang="en-US">
                <a:latin typeface="Times New Roman" panose="02020603050405020304" pitchFamily="18" charset="0"/>
              </a:rPr>
              <a:pPr/>
              <a:t>59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E57602E6-4CDE-80D7-661F-056E8160C2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F7ED01E2-3438-E29E-E753-4272795D81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382E2CD4-E973-98A0-C427-3574152C46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C71BCAEF-E254-1B97-2ADC-31D38CEE0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35BF667F-FF80-4D4F-5241-7BE2DF81AD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FC0B7B0C-DE9C-19C5-1A99-8B732D10E3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CCDFE096-F02F-46BE-8E7C-FF80F9F4DB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861192-2F5D-4761-B051-1A84A3243676}" type="slidenum">
              <a:rPr lang="en-US" altLang="en-US">
                <a:latin typeface="Times New Roman" panose="02020603050405020304" pitchFamily="18" charset="0"/>
              </a:rPr>
              <a:pPr/>
              <a:t>61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C2673DAE-0D39-A457-9128-926BDA3903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5786E237-0981-72AF-182C-B2E5D7D082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B058534B-FADA-9F26-A853-F67FB355DC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3F8D62-D65A-4981-9524-F2754A6D2E32}" type="slidenum">
              <a:rPr lang="en-US" altLang="en-US">
                <a:latin typeface="Times New Roman" panose="02020603050405020304" pitchFamily="18" charset="0"/>
              </a:rPr>
              <a:pPr/>
              <a:t>62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07300726-DAC3-4D67-EC88-58715556C7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99C847B6-3E8B-8D66-3542-10537DFC92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3AE92B02-7A22-23D5-1DB1-6C3CF49EE5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845E3DF-69B9-44E4-95C6-E307C8CAA2DA}" type="slidenum">
              <a:rPr lang="en-US" altLang="en-US">
                <a:latin typeface="Times New Roman" panose="02020603050405020304" pitchFamily="18" charset="0"/>
              </a:rPr>
              <a:pPr/>
              <a:t>63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E47573F0-55BB-97F3-1952-BEB95CB258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56991450-75F0-4C75-DFF3-4CCD1E7FD9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0C3AFC2F-5734-AB8D-6429-FF82640992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E83A8A-5E45-4496-B280-2D53BA368BAE}" type="slidenum">
              <a:rPr lang="en-US" altLang="en-US">
                <a:latin typeface="Times New Roman" panose="02020603050405020304" pitchFamily="18" charset="0"/>
              </a:rPr>
              <a:pPr/>
              <a:t>64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7DD46E93-332C-6677-0DFE-665AE96581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8D56C653-F713-9554-0590-95945DD450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0BC16F1E-31C3-9F18-725D-BB30F00CED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1A305426-29DA-72FF-72E6-89B54E4A91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2C81ABD8-BF5F-D678-80C9-49356A02D8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2F90351-D782-4E9A-BEEB-B0FEACD339CE}" type="slidenum">
              <a:rPr lang="en-US" altLang="en-US">
                <a:latin typeface="Times New Roman" panose="02020603050405020304" pitchFamily="18" charset="0"/>
              </a:rPr>
              <a:pPr/>
              <a:t>66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10C8DC32-67DC-ECCB-8C7A-7624A09744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834321AD-38EA-5385-8188-09963DD8E5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D4DD54D8-3970-05F8-6554-EAF4AD633B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FD45A60-4E40-4B32-BCF7-B0FC397153DA}" type="slidenum">
              <a:rPr lang="en-US" altLang="en-US">
                <a:latin typeface="Times New Roman" panose="02020603050405020304" pitchFamily="18" charset="0"/>
              </a:rPr>
              <a:pPr/>
              <a:t>68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64D72F0F-C365-2EAC-DB70-F395B65E07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D183D76D-2BD7-F5A9-A27E-82CDCDD723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E03D6D26-18EC-6D90-94EC-BC61122E18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CE40CEE-84BB-484E-8EAC-F3CE8AAE4366}" type="slidenum">
              <a:rPr lang="en-US" altLang="en-US">
                <a:latin typeface="Times New Roman" panose="02020603050405020304" pitchFamily="18" charset="0"/>
              </a:rPr>
              <a:pPr/>
              <a:t>69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3353251-FA71-0115-66CE-E876EA3C01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D658B518-8C72-8A8F-53AC-2E8F30231B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CE5A6276-160F-6929-EBA6-B99FCBB85B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45F25EA-B585-47B6-9E10-DA2CC443F971}" type="slidenum">
              <a:rPr lang="en-US" altLang="en-US">
                <a:latin typeface="Times New Roman" panose="02020603050405020304" pitchFamily="18" charset="0"/>
              </a:rPr>
              <a:pPr/>
              <a:t>70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653D0DFC-05FD-05E1-AE88-F2775D2606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40258B14-D776-1CBD-3D7B-B791E897C6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0F3A842-9412-3BDD-C992-280A480FD0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9BB0966-55C0-67B9-36EB-FE29424113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FF0FEF43-CF50-AAC2-FD5A-7292D1399E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CDE5106-AF2B-425D-BE26-5A5B229365DC}" type="slidenum">
              <a:rPr lang="en-US" altLang="en-US">
                <a:latin typeface="Times New Roman" panose="02020603050405020304" pitchFamily="18" charset="0"/>
              </a:rPr>
              <a:pPr/>
              <a:t>71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E68A71A3-4BD9-5262-EC62-9E442DA3E4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74001360-8143-AA3F-F05B-48F3D2AB63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92EDEEAC-38EE-20A3-A23C-E751FA3A32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C98200-FC3A-4F2E-97FF-88C7D6DB0018}" type="slidenum">
              <a:rPr lang="en-US" altLang="en-US">
                <a:latin typeface="Times New Roman" panose="02020603050405020304" pitchFamily="18" charset="0"/>
              </a:rPr>
              <a:pPr/>
              <a:t>72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F1473A26-9918-80D4-69A2-10FBBAA2FE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C08D1B12-270C-F868-1250-146CF75254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AB7CA62D-E7AD-4B3B-E1BA-A3DFF4FA18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04AAAD2-C07C-4900-BF24-5DED348B66FC}" type="slidenum">
              <a:rPr lang="en-US" altLang="en-US">
                <a:latin typeface="Times New Roman" panose="02020603050405020304" pitchFamily="18" charset="0"/>
              </a:rPr>
              <a:pPr/>
              <a:t>73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523E393B-8D19-FD76-790E-C44856369E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21B63392-E551-2286-7D52-8B9AA0655D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7BCCD636-8FEA-D4BB-18F3-8EFF3D62FA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0F6AAB0-A94F-4E80-9C3E-948BB35A85A4}" type="slidenum">
              <a:rPr lang="en-US" altLang="en-US">
                <a:latin typeface="Times New Roman" panose="02020603050405020304" pitchFamily="18" charset="0"/>
              </a:rPr>
              <a:pPr/>
              <a:t>74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692CB811-E541-A4D3-62C7-5E244BA024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CF2037DB-EB2E-BFE2-BF48-65C3A180F1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15EE5755-AD45-D031-1C97-87B9362B39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FD0ABDC-5F1D-4171-825D-F8EB99EDC83D}" type="slidenum">
              <a:rPr lang="en-US" altLang="en-US">
                <a:latin typeface="Times New Roman" panose="02020603050405020304" pitchFamily="18" charset="0"/>
              </a:rPr>
              <a:pPr/>
              <a:t>75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68DC7EAC-BF06-2ED7-EAFD-DD43D4B622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00BFA324-1974-7B44-8D8A-0EF5CD2025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E164FB94-3904-18B4-AEB9-EFB6F9648D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DB3A1E7-99C9-4488-882A-4FD3CAFB6B20}" type="slidenum">
              <a:rPr lang="en-US" altLang="en-US">
                <a:latin typeface="Times New Roman" panose="02020603050405020304" pitchFamily="18" charset="0"/>
              </a:rPr>
              <a:pPr/>
              <a:t>76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4FF00BB2-E77C-38A8-9DDE-4442065B9A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1F4432B2-6C33-A896-3EF2-60F9A3BB7C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3056F7EF-EEB7-AA0B-BA2A-3E9A810DC5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7AB42E5-8E72-4225-8C31-462ECEA6B23A}" type="slidenum">
              <a:rPr lang="en-US" altLang="en-US">
                <a:latin typeface="Times New Roman" panose="02020603050405020304" pitchFamily="18" charset="0"/>
              </a:rPr>
              <a:pPr/>
              <a:t>77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D9875266-23BE-271E-E089-17286D879D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FA0AA7C1-D884-0FBD-A961-6D6CEE6AA8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E7077B90-62CF-D503-8791-473B68583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C7CDE75-F67F-48EE-9C90-C4CB670DD4E6}" type="slidenum">
              <a:rPr lang="en-US" altLang="en-US">
                <a:latin typeface="Times New Roman" panose="02020603050405020304" pitchFamily="18" charset="0"/>
              </a:rPr>
              <a:pPr/>
              <a:t>78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E8198BF-C75A-F437-C606-22310D81E1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3BAD7041-7EB0-6518-379B-0831A211DA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043B5F00-9E49-0A30-9357-DB1AA67138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513AF1-29C0-4F15-B40C-8BE4227534A1}" type="slidenum">
              <a:rPr lang="en-US" altLang="en-US">
                <a:latin typeface="Times New Roman" panose="02020603050405020304" pitchFamily="18" charset="0"/>
              </a:rPr>
              <a:pPr/>
              <a:t>79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946AD89A-2843-9A81-C947-36653492B5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24171D88-0713-F082-72D0-96EC575F1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C6DC66D-C685-2859-68A1-4F715D9050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42F72D2-B4EF-4ED8-B11B-4E21EB480C91}" type="slidenum">
              <a:rPr lang="en-US" altLang="en-US">
                <a:latin typeface="Times New Roman" panose="02020603050405020304" pitchFamily="18" charset="0"/>
              </a:rPr>
              <a:pPr/>
              <a:t>80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79950B85-A2A4-B25E-64C5-288A704227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9B64FDB8-BB5D-2388-5B83-4DBDF9CFBE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CF92FD63-72B7-DBD8-76D9-B4164F06B3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611F0F3-94AF-4B62-AB35-2D6A364D6B51}" type="slidenum">
              <a:rPr lang="en-US" altLang="en-US" smtClean="0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ECA8F228-5DCA-CF26-40FA-93CEF62E5B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97A1CDF4-D51D-9DE6-D732-6FB5C6240F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35607B5B-41C6-5BAD-910B-63665DBD74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112FAB6-0612-444C-9914-8475E587E499}" type="slidenum">
              <a:rPr lang="en-US" altLang="en-US">
                <a:latin typeface="Times New Roman" panose="02020603050405020304" pitchFamily="18" charset="0"/>
              </a:rPr>
              <a:pPr/>
              <a:t>82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1CF382AB-AFC4-F90F-AE90-7B13204A83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B762987F-E699-E399-60B5-D33370B20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304B8425-96FA-A11F-216B-2CEB4E92BF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B4C81E4-E141-4FBD-804F-12935C785F4B}" type="slidenum">
              <a:rPr lang="en-US" altLang="en-US">
                <a:latin typeface="Times New Roman" panose="02020603050405020304" pitchFamily="18" charset="0"/>
              </a:rPr>
              <a:pPr/>
              <a:t>83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A42E2498-1F09-AC26-90CC-ED54F9FD69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C5FB878A-A177-AA60-9A91-E7CB0262D5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86485E58-D010-9CFE-D8F5-8907198342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B13691C-85E9-4704-BF9E-AA7CFB31FF9C}" type="slidenum">
              <a:rPr lang="en-US" altLang="en-US">
                <a:latin typeface="Times New Roman" panose="02020603050405020304" pitchFamily="18" charset="0"/>
              </a:rPr>
              <a:pPr/>
              <a:t>84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8375EBDE-6A63-405B-D4EC-988AF43543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DE3ECCDD-0AA5-F64F-4781-9C21FC2938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50D5142F-00D3-76B9-E3D0-80545BA963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5169F77-6935-4C9B-9DD9-96A1F4581F28}" type="slidenum">
              <a:rPr lang="en-US" altLang="en-US">
                <a:latin typeface="Times New Roman" panose="02020603050405020304" pitchFamily="18" charset="0"/>
              </a:rPr>
              <a:pPr/>
              <a:t>85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0F14E81F-10CE-09B8-C7CB-4FDB179393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63AE7DBF-2AF6-3B2F-C27C-67132437DC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BF98D7E5-32AE-B852-3D94-084C2067AC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2F98044-E9DB-421E-BEAB-C3716F20D287}" type="slidenum">
              <a:rPr lang="en-US" altLang="en-US">
                <a:latin typeface="Times New Roman" panose="02020603050405020304" pitchFamily="18" charset="0"/>
              </a:rPr>
              <a:pPr/>
              <a:t>86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EB3CCCE3-9737-DA31-52E7-261A1C5D2A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CCA12CF8-D683-CC48-EBF1-2679BD5082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503B23DD-8D74-B7A9-9114-F3CE07A806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95C0679-FCFF-4643-9C55-C96A7FCC59B4}" type="slidenum">
              <a:rPr lang="en-US" altLang="en-US">
                <a:latin typeface="Times New Roman" panose="02020603050405020304" pitchFamily="18" charset="0"/>
              </a:rPr>
              <a:pPr/>
              <a:t>87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03252512-FEDE-4EC5-AF7F-63C20022EA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0806B7E3-4F0B-8E09-BE37-7BDC10B8FE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2EB7AE1A-494E-2246-9B82-D4DB15A16D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9625B01-500B-47F3-86D0-F5BD782352C3}" type="slidenum">
              <a:rPr lang="en-US" altLang="en-US">
                <a:latin typeface="Times New Roman" panose="02020603050405020304" pitchFamily="18" charset="0"/>
              </a:rPr>
              <a:pPr/>
              <a:t>88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B3CC3F7E-ABB1-CD2D-6372-E3AB1548A8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14BCF4F1-8E8F-8865-5594-B0EEB37B00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55B7C806-2060-107A-85AA-BA1408DA1A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2988E70-05FE-47E7-B234-928943C71621}" type="slidenum">
              <a:rPr lang="en-US" altLang="en-US">
                <a:latin typeface="Times New Roman" panose="02020603050405020304" pitchFamily="18" charset="0"/>
              </a:rPr>
              <a:pPr/>
              <a:t>89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FC670384-C82A-89E2-9935-4217E4FDFD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0E35D11B-5E2C-098B-DD53-F8D3226E0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8FDE2B33-0663-DB7F-3011-B66C67332E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9E138C-4A59-47CA-94F3-FFC1510B6AEC}" type="slidenum">
              <a:rPr lang="en-US" altLang="en-US">
                <a:latin typeface="Times New Roman" panose="02020603050405020304" pitchFamily="18" charset="0"/>
              </a:rPr>
              <a:pPr/>
              <a:t>90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79C69501-FE0D-826C-D005-B672B36E4D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5F7EBCB1-82F2-7988-2AED-3BC98D4557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879E5D3A-6270-360E-6EE8-DE9E6BFF80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5D0CE2-87A4-4E56-B017-55D6C48E4726}" type="slidenum">
              <a:rPr lang="en-US" altLang="en-US">
                <a:latin typeface="Times New Roman" panose="02020603050405020304" pitchFamily="18" charset="0"/>
              </a:rPr>
              <a:pPr/>
              <a:t>91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190BF3AD-87A1-25B6-2987-A2B10664FE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C1FF41C3-41F7-0978-F514-87310B649E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4AF6D0F8-233D-DCFE-F1BD-2C178D07CF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A87A9D-0DB6-41F5-A53C-236AA575FE40}" type="slidenum">
              <a:rPr lang="en-US" altLang="en-US" smtClean="0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1D981D0E-AACC-AF42-5B06-2D02216EFD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C4B5A944-471F-1D12-C22B-5861D395F6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1C239881-416F-4DC8-42F1-00089DB212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7CAEE1E-F432-4A0E-B804-1B4D71A6590F}" type="slidenum">
              <a:rPr lang="en-US" altLang="en-US">
                <a:latin typeface="Times New Roman" panose="02020603050405020304" pitchFamily="18" charset="0"/>
              </a:rPr>
              <a:pPr/>
              <a:t>92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BB2C6BF1-9413-E516-35C8-31C8F2011A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BA901316-D33D-802C-E6C0-A844C5783D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D6273E27-F915-D2E2-2171-078DD7D55E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089C34B-1EF1-4F2B-A63C-64546E7993D9}" type="slidenum">
              <a:rPr lang="en-US" altLang="en-US">
                <a:latin typeface="Times New Roman" panose="02020603050405020304" pitchFamily="18" charset="0"/>
              </a:rPr>
              <a:pPr/>
              <a:t>93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E45B25DE-5107-32BA-D1F2-A6635DB4BD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A0550114-6532-ABCE-D06B-A2A3B6118B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FD4F134C-29A0-C25E-3E12-E9E4211C45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DBA4CE8-12C7-4591-B62F-F195C8E6B94E}" type="slidenum">
              <a:rPr lang="en-US" altLang="en-US">
                <a:latin typeface="Times New Roman" panose="02020603050405020304" pitchFamily="18" charset="0"/>
              </a:rPr>
              <a:pPr/>
              <a:t>94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86E0FB06-421A-6C56-E026-B67E098DEA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D953B631-5BD3-6584-4AB5-559A8AD953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C6851D99-2B20-650D-D214-A5332FA1AF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0F7E0DA-F568-409B-BDC0-98535C8A63C0}" type="slidenum">
              <a:rPr lang="en-US" altLang="en-US">
                <a:latin typeface="Times New Roman" panose="02020603050405020304" pitchFamily="18" charset="0"/>
              </a:rPr>
              <a:pPr/>
              <a:t>95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0E078671-6FCC-7320-EF38-59EF4EBEDD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600E2532-92BC-AA91-5DD0-0B8A81D20E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A0F6F66D-469B-3397-26EB-C13FAAA75D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70BB6B-EBED-4DFF-AA06-2914B884D849}" type="slidenum">
              <a:rPr lang="en-US" altLang="en-US">
                <a:latin typeface="Times New Roman" panose="02020603050405020304" pitchFamily="18" charset="0"/>
              </a:rPr>
              <a:pPr/>
              <a:t>96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891F59C1-7BA0-E9F1-53E4-239574BD87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ADD96AFC-7C6E-7427-1139-AB49AF58B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98903E35-C0FD-05A8-F43D-81427D6F92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0624368-14A8-4DA7-AFBF-B2273EAF5B4B}" type="slidenum">
              <a:rPr lang="en-US" altLang="en-US">
                <a:latin typeface="Times New Roman" panose="02020603050405020304" pitchFamily="18" charset="0"/>
              </a:rPr>
              <a:pPr/>
              <a:t>98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1CC0D550-97D1-EB8B-3E7C-21AA0987DD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DD938745-0AD1-BD79-B4BD-AD9041ACEB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856D9D4D-B976-95F5-D4E0-C94791A5A0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A3FD2C4-E30B-4096-8871-361869A84090}" type="slidenum">
              <a:rPr lang="en-US" altLang="en-US">
                <a:latin typeface="Times New Roman" panose="02020603050405020304" pitchFamily="18" charset="0"/>
              </a:rPr>
              <a:pPr/>
              <a:t>99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2D9A7728-9703-445C-4940-C27D0CC4AD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E8AEFAD4-4C7D-346C-E71D-4E749E57B1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E6A239FE-D589-002B-9F15-DC7371BA16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FEF64C1-586C-4FC9-A7C7-4DF5CF185FD8}" type="slidenum">
              <a:rPr lang="en-US" altLang="en-US">
                <a:latin typeface="Times New Roman" panose="02020603050405020304" pitchFamily="18" charset="0"/>
              </a:rPr>
              <a:pPr/>
              <a:t>100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74141111-9FE7-9AA9-E90B-7026ED84EA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E651C8B1-55B3-760B-359E-524B48547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729958C9-AF1E-BA88-B6E4-8601685B8D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8B454D1-D7CE-4C14-BA8D-2410B4FCCD3E}" type="slidenum">
              <a:rPr lang="en-US" altLang="en-US">
                <a:latin typeface="Times New Roman" panose="02020603050405020304" pitchFamily="18" charset="0"/>
              </a:rPr>
              <a:pPr/>
              <a:t>101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B299B9C3-8C2B-CB9B-A453-AD1A5FCE16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1301FF17-6B03-0458-03F1-90A5FECB2A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6C85A3C8-495C-EF81-AD98-FBB0BC3C3E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C23E342-197A-475E-8C81-6FDBE841E706}" type="slidenum">
              <a:rPr lang="en-US" altLang="en-US">
                <a:latin typeface="Times New Roman" panose="02020603050405020304" pitchFamily="18" charset="0"/>
              </a:rPr>
              <a:pPr/>
              <a:t>102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0F4AE0E5-A720-C712-E015-F364E4F5F3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336371DE-36F7-C48A-57C5-4CE454EB8F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7514DA2A-FE48-AC5B-3AED-65C364E984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12FFFD9-40CB-4395-9C7A-149EB3579433}" type="slidenum">
              <a:rPr lang="en-US" altLang="en-US" smtClean="0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4B857C64-85F9-A639-176F-E0388F3829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126CA9C3-B6FE-4274-7CDD-073C077F15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BDF9DCBE-BCE0-F87B-DD3A-C3D08CC42C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F9E1A8F-A52B-4E80-823A-164C2FB06A43}" type="slidenum">
              <a:rPr lang="en-US" altLang="en-US">
                <a:latin typeface="Times New Roman" panose="02020603050405020304" pitchFamily="18" charset="0"/>
              </a:rPr>
              <a:pPr/>
              <a:t>103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6147767B-0DFB-26F1-657C-34EE5167BE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8879C7DE-F499-6393-A436-E4BA9DF8F3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C4ECBA86-55FF-9891-44D2-7F48AC3223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7465A81-5A5A-4439-BB51-DA9622A89053}" type="slidenum">
              <a:rPr lang="en-US" altLang="en-US">
                <a:latin typeface="Times New Roman" panose="02020603050405020304" pitchFamily="18" charset="0"/>
              </a:rPr>
              <a:pPr/>
              <a:t>104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DEC44E05-577E-071B-E43A-3E46869E7D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3F2CA2A9-5A55-BEB8-BF4F-CF1A51FD64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E42CCB90-C4EB-7F1E-754C-3653796195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9506EC1-DC5C-4F3A-AC58-DA4E1C404BF8}" type="slidenum">
              <a:rPr lang="en-US" altLang="en-US">
                <a:latin typeface="Times New Roman" panose="02020603050405020304" pitchFamily="18" charset="0"/>
              </a:rPr>
              <a:pPr/>
              <a:t>105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16896ECB-EAA1-07BA-32D2-2E7372AFA2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570BD5B4-52DF-D085-C822-5012114447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F1D83ECC-A2BE-E340-184E-E89EEEF389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3577A67-339C-446D-A237-7E8BFB53BB45}" type="slidenum">
              <a:rPr lang="en-US" altLang="en-US">
                <a:latin typeface="Times New Roman" panose="02020603050405020304" pitchFamily="18" charset="0"/>
              </a:rPr>
              <a:pPr/>
              <a:t>106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375C012F-C40C-C97D-0F28-B1DD436845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977B5281-D2AE-7817-FE50-B4F9695D93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77C1EED0-C48A-71FE-ECA0-7E856DFA4E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963761-1D87-4214-A4CC-C5ED54ACE288}" type="slidenum">
              <a:rPr lang="en-US" altLang="en-US">
                <a:latin typeface="Times New Roman" panose="02020603050405020304" pitchFamily="18" charset="0"/>
              </a:rPr>
              <a:pPr/>
              <a:t>107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903D9FBF-87ED-D35B-63B9-7DA2C2C8C6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D0A87784-D04E-7CB7-3A63-66D5F4FC6C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A3BC3A4B-2A2C-26AF-1186-67F052A8E7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A4026F4-0AC8-4438-AF71-A7832A342C0B}" type="slidenum">
              <a:rPr lang="en-US" altLang="en-US">
                <a:latin typeface="Times New Roman" panose="02020603050405020304" pitchFamily="18" charset="0"/>
              </a:rPr>
              <a:pPr/>
              <a:t>108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DABEA3C1-8A08-E945-20A9-BF67113763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B3464B33-649E-C0E4-6257-1BC8896514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075553D8-E9C0-ECC7-9A9D-60D99E24B7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5430A5D-5DCE-4C08-B58C-95645E9512B0}" type="slidenum">
              <a:rPr lang="en-US" altLang="en-US">
                <a:latin typeface="Times New Roman" panose="02020603050405020304" pitchFamily="18" charset="0"/>
              </a:rPr>
              <a:pPr/>
              <a:t>109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80BAC09E-996A-9A4C-0A53-B8CD5C8902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877E04EE-224F-E63A-CF7A-6C47754C99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A0E42BC-F173-A0E2-90A6-2A55C4E158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F7657D1-EEE8-409C-95F1-C480B0BFB7FB}" type="slidenum">
              <a:rPr lang="en-US" altLang="en-US" smtClean="0">
                <a:latin typeface="Times New Roman" panose="02020603050405020304" pitchFamily="18" charset="0"/>
              </a:rPr>
              <a:pPr/>
              <a:t>110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59468FD1-FA17-D901-631E-104E505062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76CAD412-4BDA-B14E-5CE5-F05A4311BD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2397066B-2843-2C7F-A0A0-55EEAA7A74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24326E-D87C-4572-9ED2-F180C194E602}" type="slidenum">
              <a:rPr lang="en-US" altLang="en-US" smtClean="0">
                <a:latin typeface="Times New Roman" panose="02020603050405020304" pitchFamily="18" charset="0"/>
              </a:rPr>
              <a:pPr/>
              <a:t>111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37DC3DB2-B470-2203-7483-C5C2060597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7F70937E-AC13-61B7-8A13-FEA2EEEA58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7F00E617-E0F5-3847-66A5-079F5C8235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71E4FB-B070-48CE-8032-78894B395968}" type="slidenum">
              <a:rPr lang="en-US" altLang="en-US" smtClean="0">
                <a:latin typeface="Times New Roman" panose="02020603050405020304" pitchFamily="18" charset="0"/>
              </a:rPr>
              <a:pPr/>
              <a:t>112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F866AC2E-F17A-C02D-F275-CCFA5D6337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A579375E-287C-27B1-C90B-04A033299A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E4B9-01F8-9472-38D3-E24610345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A8601-96EA-9803-C6BC-DD90F92AA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DBED9-CA10-87C9-7790-D76CACCED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D6CC4-4585-419B-BFD6-BCE8F5267432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21DEA-C893-4C46-3E3A-B5FE6104D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3BBD1-4994-7625-763D-8DCB2812D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3EE87-1228-4AC0-B98E-78FAD570B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4D5DB-01D0-1DC5-1594-DAC56F20E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E22ED9-705C-941A-4A53-2460E3009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2BC82-19A0-42B3-3452-CB43211AE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D6CC4-4585-419B-BFD6-BCE8F5267432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B49B9-5D60-ED1A-4DF6-4805A691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E2650-C266-6F19-747E-0DC5EFD82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3EE87-1228-4AC0-B98E-78FAD570B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61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B7E9D-F281-81E5-3288-78C2A577FF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BB1412-AE7E-EE0C-A9CC-ACD2677D8E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BAB84-311D-E396-59A4-274172F38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D6CC4-4585-419B-BFD6-BCE8F5267432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C735E-16E5-21DB-1531-F70574F1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D4AFC-BD12-DAE3-2E81-46DA6144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3EE87-1228-4AC0-B98E-78FAD570B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1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007812A3-BD07-94C5-0DE7-18CDDCE37EC2}"/>
              </a:ext>
            </a:extLst>
          </p:cNvPr>
          <p:cNvGrpSpPr>
            <a:grpSpLocks/>
          </p:cNvGrpSpPr>
          <p:nvPr/>
        </p:nvGrpSpPr>
        <p:grpSpPr bwMode="auto">
          <a:xfrm>
            <a:off x="264584" y="2960688"/>
            <a:ext cx="11480800" cy="201612"/>
            <a:chOff x="125" y="1865"/>
            <a:chExt cx="5424" cy="127"/>
          </a:xfrm>
        </p:grpSpPr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id="{8C03B91F-2F6A-C3ED-E100-DC79F6A2A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sz="1800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CBAD9690-1CC9-0821-2121-DEA63B45A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sz="1800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3CD35BDC-3B50-71FF-41AD-FD994B257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sz="1800"/>
            </a:p>
          </p:txBody>
        </p:sp>
      </p:grpSp>
      <p:sp>
        <p:nvSpPr>
          <p:cNvPr id="6" name="Text Box 7">
            <a:extLst>
              <a:ext uri="{FF2B5EF4-FFF2-40B4-BE49-F238E27FC236}">
                <a16:creationId xmlns:a16="http://schemas.microsoft.com/office/drawing/2014/main" id="{B7E7B3E8-07CA-5A75-AA9E-7FFE55385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848349F3-B1C7-CC04-8B01-B9BB632E4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85" y="6613526"/>
            <a:ext cx="2659702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Operating System Concepts – 9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8" name="Picture 9" descr="dino_4">
            <a:extLst>
              <a:ext uri="{FF2B5EF4-FFF2-40B4-BE49-F238E27FC236}">
                <a16:creationId xmlns:a16="http://schemas.microsoft.com/office/drawing/2014/main" id="{1EC64922-6F84-0086-9656-AA2167053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84" y="4157663"/>
            <a:ext cx="2749549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0">
            <a:extLst>
              <a:ext uri="{FF2B5EF4-FFF2-40B4-BE49-F238E27FC236}">
                <a16:creationId xmlns:a16="http://schemas.microsoft.com/office/drawing/2014/main" id="{A058DB8A-8683-9DE3-307A-710DBB870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8951" y="4006850"/>
            <a:ext cx="3115733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 sz="1800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103632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61042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5"/>
            <a:ext cx="10972800" cy="5762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75267" y="123349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3267" y="123349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5005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AAA80-D26E-4B54-B363-503A7BB3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D935F-C43A-6AD7-43F5-6229CAFB4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8ABD-6603-4986-4546-E6299337F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D6CC4-4585-419B-BFD6-BCE8F5267432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7C483-560D-D8D7-FCA2-4E452317C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D3FC9-9029-A371-19CF-13EBEDED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3EE87-1228-4AC0-B98E-78FAD570B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1D4A2-B903-253B-65A0-EAC875D2F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FF1FE-91D6-F5B3-951A-E318442D7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089C4-8673-6AA1-2D4F-7664830CD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D6CC4-4585-419B-BFD6-BCE8F5267432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F7C7-063F-1C69-0BC3-989313435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7E367-8619-6220-997A-C553661A8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3EE87-1228-4AC0-B98E-78FAD570B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52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7D9F0-5C90-81C5-5166-053B0F7C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43BD4-E531-F66B-E466-B203F31ED8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30A96-446C-8932-0CC3-08DF99E65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E05CF-FD2E-D25B-28E2-6F5D75AA1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D6CC4-4585-419B-BFD6-BCE8F5267432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02AA2-6D72-C5CC-273A-BAAD5D9D9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B76F8-414E-66D7-6AB5-59F0FCE7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3EE87-1228-4AC0-B98E-78FAD570B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99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058B1-7289-F295-D89E-3DD91714C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98DB8-E7AF-FC2B-6A9A-42DF13166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53A94D-F83C-F2AC-27CD-8AEBDAC05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5A8F6E-8303-E97E-BC83-9A69D6AE71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CBA269-AA5B-4FB3-8536-6DB11B8707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8A76A1-B6C3-83A2-F37C-C175212A8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D6CC4-4585-419B-BFD6-BCE8F5267432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540116-643D-27F8-6058-6597BB643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4C65BC-7E71-3895-852A-A1824538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3EE87-1228-4AC0-B98E-78FAD570B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47962-B765-C65F-4D6B-9E15D20C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36245-9713-2EB2-A91C-6A9D30CEE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D6CC4-4585-419B-BFD6-BCE8F5267432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1C7EC-912D-0B13-A24A-59EC35F56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62BDA-A4FA-2C56-9289-C0235DA2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3EE87-1228-4AC0-B98E-78FAD570B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6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748B58-E327-05F3-67DC-D1C7A4ABE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D6CC4-4585-419B-BFD6-BCE8F5267432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777044-51C3-A825-EA98-F193016F0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A0940-FC9A-6F20-4C7D-0205AF537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3EE87-1228-4AC0-B98E-78FAD570B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16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8B926-59A2-A916-ABD0-4BAD8B30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35408-2DDB-B65B-642E-3107860E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7A840-81FD-E1B0-F69A-DBEE39C3E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A4D97-AB24-CADF-784D-6EE617AC3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D6CC4-4585-419B-BFD6-BCE8F5267432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73843-DDBB-D950-4342-CE880C64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F422F-DE4B-1792-7E65-F60BC0C1C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3EE87-1228-4AC0-B98E-78FAD570B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46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D409-F25D-4D73-86E6-92F2E19FC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4A77F-1305-58D1-BFC6-6D8C026E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9339B-00EA-A84C-984B-4B2CF9ADF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510AF-AD46-5226-402D-67AAA208B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D6CC4-4585-419B-BFD6-BCE8F5267432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55A5F-AFCC-CF29-0EA6-396865FDA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D5120-D460-53E9-AB62-66B8CDD4D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3EE87-1228-4AC0-B98E-78FAD570B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685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731532-D7A6-BD7C-2D5A-8700B6A57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F8EA4-0294-9E70-F454-EFC3DF43A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557AE-1965-2EB7-092C-94088C310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D6CC4-4585-419B-BFD6-BCE8F5267432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34710-A4D8-BE8B-6E6B-28612A68E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8F0DB-2E64-5518-636F-D27D9E50A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3EE87-1228-4AC0-B98E-78FAD570B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8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4.wm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3E174207-63AD-662F-534F-798F10ED838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7826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4:  Threads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3C204A8B-1F00-E565-BA0C-3034ACA583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60626" y="201613"/>
            <a:ext cx="78263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User Threads and Kernel Threads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2DE19CDA-EFC4-A6E4-E6B5-F3EC03ABC6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b="1">
                <a:solidFill>
                  <a:srgbClr val="3366FF"/>
                </a:solidFill>
              </a:rPr>
              <a:t>User threads</a:t>
            </a:r>
            <a:r>
              <a:rPr lang="en-US" altLang="en-US"/>
              <a:t> - management done by user-level threads library</a:t>
            </a:r>
          </a:p>
          <a:p>
            <a:r>
              <a:rPr lang="en-US" altLang="en-US"/>
              <a:t>Three primary thread libraries:</a:t>
            </a:r>
          </a:p>
          <a:p>
            <a:pPr lvl="1"/>
            <a:r>
              <a:rPr lang="en-US" altLang="en-US"/>
              <a:t> POSIX </a:t>
            </a:r>
            <a:r>
              <a:rPr lang="en-US" altLang="en-US" b="1">
                <a:solidFill>
                  <a:srgbClr val="3366FF"/>
                </a:solidFill>
              </a:rPr>
              <a:t>Pthreads</a:t>
            </a:r>
            <a:endParaRPr lang="en-US" altLang="en-US" b="1" i="1">
              <a:solidFill>
                <a:srgbClr val="3366FF"/>
              </a:solidFill>
            </a:endParaRPr>
          </a:p>
          <a:p>
            <a:pPr lvl="1"/>
            <a:r>
              <a:rPr lang="en-US" altLang="en-US"/>
              <a:t> Windows threads</a:t>
            </a:r>
          </a:p>
          <a:p>
            <a:pPr lvl="1"/>
            <a:r>
              <a:rPr lang="en-US" altLang="en-US"/>
              <a:t> Java threads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Kernel threads </a:t>
            </a:r>
            <a:r>
              <a:rPr lang="en-US" altLang="en-US"/>
              <a:t>- Supported by the Kernel</a:t>
            </a:r>
          </a:p>
          <a:p>
            <a:r>
              <a:rPr lang="en-US" altLang="en-US"/>
              <a:t>Examples – virtually all general purpose operating systems, including:</a:t>
            </a:r>
          </a:p>
          <a:p>
            <a:pPr lvl="1"/>
            <a:r>
              <a:rPr lang="en-US" altLang="en-US"/>
              <a:t>Windows </a:t>
            </a:r>
          </a:p>
          <a:p>
            <a:pPr lvl="1"/>
            <a:r>
              <a:rPr lang="en-US" altLang="en-US"/>
              <a:t>Solaris</a:t>
            </a:r>
          </a:p>
          <a:p>
            <a:pPr lvl="1"/>
            <a:r>
              <a:rPr lang="en-US" altLang="en-US"/>
              <a:t>Linux</a:t>
            </a:r>
          </a:p>
          <a:p>
            <a:pPr lvl="1"/>
            <a:r>
              <a:rPr lang="en-US" altLang="en-US"/>
              <a:t>Tru64 UNIX</a:t>
            </a:r>
          </a:p>
          <a:p>
            <a:pPr lvl="1"/>
            <a:r>
              <a:rPr lang="en-US" altLang="en-US"/>
              <a:t>Mac OS X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3DDA44A7-F290-E36C-EE5D-0AAA8138E7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81288" y="188913"/>
            <a:ext cx="75295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Synchronization Examples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F864A83E-3334-35D4-05DD-2AEEC76B4D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Solaris</a:t>
            </a:r>
          </a:p>
          <a:p>
            <a:r>
              <a:rPr lang="en-US" altLang="en-US"/>
              <a:t>Windows</a:t>
            </a:r>
          </a:p>
          <a:p>
            <a:r>
              <a:rPr lang="en-US" altLang="en-US"/>
              <a:t>Linux</a:t>
            </a:r>
          </a:p>
          <a:p>
            <a:r>
              <a:rPr lang="en-US" altLang="en-US"/>
              <a:t>Pthreads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04AE5236-D1E3-D9AD-E8B7-BC5CBA35D8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35250" y="161926"/>
            <a:ext cx="75755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Solaris Synchronization</a:t>
            </a: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C304460F-6CEE-C410-3EF8-5E12F0F705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44739" y="1058864"/>
            <a:ext cx="7678737" cy="5153025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Implements a variety of locks to support multitasking, multithreading (including real-time threads), and multiprocessing</a:t>
            </a:r>
          </a:p>
          <a:p>
            <a:r>
              <a:rPr lang="en-US" altLang="en-US"/>
              <a:t>Uses </a:t>
            </a:r>
            <a:r>
              <a:rPr lang="en-US" altLang="en-US" b="1">
                <a:solidFill>
                  <a:srgbClr val="3366FF"/>
                </a:solidFill>
              </a:rPr>
              <a:t>adaptive mutexes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for efficiency when protecting data from short code segments</a:t>
            </a:r>
          </a:p>
          <a:p>
            <a:pPr lvl="1"/>
            <a:r>
              <a:rPr lang="en-US" altLang="en-US" sz="1600"/>
              <a:t>Starts as a standard semaphore spin-lock</a:t>
            </a:r>
          </a:p>
          <a:p>
            <a:pPr lvl="1"/>
            <a:r>
              <a:rPr lang="en-US" altLang="en-US" sz="1600"/>
              <a:t>If lock held, and by a thread running on another CPU, spins</a:t>
            </a:r>
          </a:p>
          <a:p>
            <a:pPr lvl="1"/>
            <a:r>
              <a:rPr lang="en-US" altLang="en-US" sz="1600"/>
              <a:t>If lock held by non-run-state thread, block and sleep waiting for signal of lock being released</a:t>
            </a:r>
          </a:p>
          <a:p>
            <a:r>
              <a:rPr lang="en-US" altLang="en-US"/>
              <a:t>Uses </a:t>
            </a:r>
            <a:r>
              <a:rPr lang="en-US" altLang="en-US" b="1">
                <a:solidFill>
                  <a:srgbClr val="3366FF"/>
                </a:solidFill>
              </a:rPr>
              <a:t>condition variables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endParaRPr lang="en-US" altLang="en-US"/>
          </a:p>
          <a:p>
            <a:r>
              <a:rPr lang="en-US" altLang="en-US"/>
              <a:t>Uses </a:t>
            </a:r>
            <a:r>
              <a:rPr lang="en-US" altLang="en-US" b="1">
                <a:solidFill>
                  <a:srgbClr val="3366FF"/>
                </a:solidFill>
              </a:rPr>
              <a:t>readers-writers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locks when longer sections of code need access to data</a:t>
            </a:r>
          </a:p>
          <a:p>
            <a:r>
              <a:rPr lang="en-US" altLang="en-US"/>
              <a:t>Uses </a:t>
            </a:r>
            <a:r>
              <a:rPr lang="en-US" altLang="en-US" b="1">
                <a:solidFill>
                  <a:srgbClr val="3366FF"/>
                </a:solidFill>
              </a:rPr>
              <a:t>turnstiles</a:t>
            </a:r>
            <a:r>
              <a:rPr lang="en-US" altLang="en-US"/>
              <a:t> to order the list of threads waiting to acquire either an adaptive mutex or reader-writer lock</a:t>
            </a:r>
          </a:p>
          <a:p>
            <a:pPr lvl="1"/>
            <a:r>
              <a:rPr lang="en-US" altLang="en-US" sz="1600"/>
              <a:t>Turnstiles are per-lock-holding-thread, not per-object</a:t>
            </a:r>
          </a:p>
          <a:p>
            <a:r>
              <a:rPr lang="en-US" altLang="en-US"/>
              <a:t>Priority-inheritance per-turnstile gives the running thread the highest of the priorities of the threads in its turnstile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199F6D22-CFA4-879F-988F-7BF60DADD0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06676" y="190501"/>
            <a:ext cx="76041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Windows Synchronization</a:t>
            </a:r>
          </a:p>
        </p:txBody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58BC8088-6B92-5AEF-7822-1B1FB07213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30451" y="1233489"/>
            <a:ext cx="6943725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Uses interrupt masks to protect access to global resources on uniprocessor systems</a:t>
            </a:r>
          </a:p>
          <a:p>
            <a:r>
              <a:rPr lang="en-US" altLang="en-US"/>
              <a:t>Uses </a:t>
            </a:r>
            <a:r>
              <a:rPr lang="en-US" altLang="en-US" b="1">
                <a:solidFill>
                  <a:srgbClr val="3366FF"/>
                </a:solidFill>
              </a:rPr>
              <a:t>spinlocks </a:t>
            </a:r>
            <a:r>
              <a:rPr lang="en-US" altLang="en-US"/>
              <a:t>on multiprocessor systems</a:t>
            </a:r>
          </a:p>
          <a:p>
            <a:pPr lvl="1"/>
            <a:r>
              <a:rPr lang="en-US" altLang="en-US"/>
              <a:t>Spinlocking-thread will never be preempted</a:t>
            </a:r>
          </a:p>
          <a:p>
            <a:r>
              <a:rPr lang="en-US" altLang="en-US"/>
              <a:t>Also provides </a:t>
            </a:r>
            <a:r>
              <a:rPr lang="en-US" altLang="en-US" b="1">
                <a:solidFill>
                  <a:srgbClr val="3366FF"/>
                </a:solidFill>
              </a:rPr>
              <a:t>dispatcher objects </a:t>
            </a:r>
            <a:r>
              <a:rPr lang="en-US" altLang="en-US">
                <a:solidFill>
                  <a:srgbClr val="000000"/>
                </a:solidFill>
              </a:rPr>
              <a:t>user-land </a:t>
            </a:r>
            <a:r>
              <a:rPr lang="en-US" altLang="en-US"/>
              <a:t>which may act mutexes, semaphores, events, and timers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Events</a:t>
            </a:r>
          </a:p>
          <a:p>
            <a:pPr lvl="2"/>
            <a:r>
              <a:rPr lang="en-US" altLang="en-US"/>
              <a:t>An event acts much like a condition variable</a:t>
            </a:r>
          </a:p>
          <a:p>
            <a:pPr lvl="1"/>
            <a:r>
              <a:rPr lang="en-US" altLang="en-US"/>
              <a:t>Timers notify one or more thread when time expired</a:t>
            </a:r>
          </a:p>
          <a:p>
            <a:pPr lvl="1"/>
            <a:r>
              <a:rPr lang="en-US" altLang="en-US"/>
              <a:t>Dispatcher objects either </a:t>
            </a:r>
            <a:r>
              <a:rPr lang="en-US" altLang="en-US" b="1">
                <a:solidFill>
                  <a:srgbClr val="3366FF"/>
                </a:solidFill>
              </a:rPr>
              <a:t>signaled-state </a:t>
            </a:r>
            <a:r>
              <a:rPr lang="en-US" altLang="en-US"/>
              <a:t>(object available) or </a:t>
            </a:r>
            <a:r>
              <a:rPr lang="en-US" altLang="en-US" b="1">
                <a:solidFill>
                  <a:srgbClr val="3366FF"/>
                </a:solidFill>
              </a:rPr>
              <a:t>non-signaled state </a:t>
            </a:r>
            <a:r>
              <a:rPr lang="en-US" altLang="en-US"/>
              <a:t>(thread will block)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2533E0C7-3283-5D34-0C6A-4BBBC4CB44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22538" y="190501"/>
            <a:ext cx="7688262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Linux Synchronization</a:t>
            </a:r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AA0C412E-DD5E-63F3-A814-B245B60A9A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73313" y="1117601"/>
            <a:ext cx="6711950" cy="4530725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Linux:</a:t>
            </a:r>
          </a:p>
          <a:p>
            <a:pPr lvl="1"/>
            <a:r>
              <a:rPr lang="en-US" altLang="en-US"/>
              <a:t>Prior to kernel Version 2.6, disables interrupts to implement short critical sections</a:t>
            </a:r>
          </a:p>
          <a:p>
            <a:pPr lvl="1"/>
            <a:r>
              <a:rPr lang="en-US" altLang="en-US"/>
              <a:t>Version 2.6 and later, fully preemptive</a:t>
            </a:r>
          </a:p>
          <a:p>
            <a:r>
              <a:rPr lang="en-US" altLang="en-US"/>
              <a:t>Linux provides:</a:t>
            </a:r>
          </a:p>
          <a:p>
            <a:pPr lvl="1"/>
            <a:r>
              <a:rPr lang="en-US" altLang="en-US"/>
              <a:t>Semaphores</a:t>
            </a:r>
          </a:p>
          <a:p>
            <a:pPr lvl="1"/>
            <a:r>
              <a:rPr lang="en-US" altLang="en-US"/>
              <a:t>atomic integers</a:t>
            </a:r>
          </a:p>
          <a:p>
            <a:pPr lvl="1"/>
            <a:r>
              <a:rPr lang="en-US" altLang="en-US"/>
              <a:t>spinlocks</a:t>
            </a:r>
          </a:p>
          <a:p>
            <a:pPr lvl="1"/>
            <a:r>
              <a:rPr lang="en-US" altLang="en-US"/>
              <a:t>reader-writer versions of both</a:t>
            </a:r>
          </a:p>
          <a:p>
            <a:r>
              <a:rPr lang="en-US" altLang="en-US"/>
              <a:t>On single-cpu system, spinlocks replaced by enabling and disabling kernel preemption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03751628-5C00-262B-0676-C78B75BA7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27326" y="190501"/>
            <a:ext cx="74834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Pthreads Synchronization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6C93F500-178F-0165-1884-77CF575A155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59038" y="1181101"/>
            <a:ext cx="7429500" cy="4613275"/>
          </a:xfrm>
        </p:spPr>
        <p:txBody>
          <a:bodyPr/>
          <a:lstStyle/>
          <a:p>
            <a:r>
              <a:rPr lang="en-US" altLang="en-US">
                <a:solidFill>
                  <a:srgbClr val="C00000"/>
                </a:solidFill>
              </a:rPr>
              <a:t>Pthreads API is OS-independent</a:t>
            </a:r>
          </a:p>
          <a:p>
            <a:r>
              <a:rPr lang="en-US" altLang="en-US"/>
              <a:t>It provides:</a:t>
            </a:r>
          </a:p>
          <a:p>
            <a:pPr lvl="1"/>
            <a:r>
              <a:rPr lang="en-US" altLang="en-US">
                <a:solidFill>
                  <a:srgbClr val="C00000"/>
                </a:solidFill>
              </a:rPr>
              <a:t>mutex locks</a:t>
            </a:r>
          </a:p>
          <a:p>
            <a:pPr lvl="1"/>
            <a:r>
              <a:rPr lang="en-US" altLang="en-US">
                <a:solidFill>
                  <a:srgbClr val="C00000"/>
                </a:solidFill>
              </a:rPr>
              <a:t>condition variable</a:t>
            </a:r>
          </a:p>
          <a:p>
            <a:r>
              <a:rPr lang="en-US" altLang="en-US"/>
              <a:t>Non-portable extensions include:</a:t>
            </a:r>
          </a:p>
          <a:p>
            <a:pPr lvl="1"/>
            <a:r>
              <a:rPr lang="en-US" altLang="en-US"/>
              <a:t>read-write locks</a:t>
            </a:r>
          </a:p>
          <a:p>
            <a:pPr lvl="1"/>
            <a:r>
              <a:rPr lang="en-US" altLang="en-US"/>
              <a:t>spinlocks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985644E1-CDCE-C127-A93F-0D14E5EA83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27326" y="190501"/>
            <a:ext cx="74834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Alternative Approaches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52A8E179-EFAB-5C27-EAB7-C4A0BAC4A01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459038" y="1181101"/>
            <a:ext cx="7429500" cy="4613275"/>
          </a:xfrm>
        </p:spPr>
        <p:txBody>
          <a:bodyPr/>
          <a:lstStyle/>
          <a:p>
            <a:r>
              <a:rPr lang="en-US" altLang="en-US"/>
              <a:t>Transactional Memory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OpenMP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Functional Programming Languages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3">
            <a:extLst>
              <a:ext uri="{FF2B5EF4-FFF2-40B4-BE49-F238E27FC236}">
                <a16:creationId xmlns:a16="http://schemas.microsoft.com/office/drawing/2014/main" id="{34E031D2-A209-C0F2-F9C5-91B17F76C4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2688" y="771526"/>
            <a:ext cx="7021512" cy="5268913"/>
          </a:xfrm>
        </p:spPr>
        <p:txBody>
          <a:bodyPr/>
          <a:lstStyle/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sz="160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/>
              <a:t>A </a:t>
            </a:r>
            <a:r>
              <a:rPr lang="en-US" altLang="en-US" b="1"/>
              <a:t>memory transaction </a:t>
            </a:r>
            <a:r>
              <a:rPr lang="en-US" altLang="en-US"/>
              <a:t>is a sequence of read-write operations to memory that are performed atomically.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update()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{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/* read/write memory */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}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i="1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>
              <a:solidFill>
                <a:srgbClr val="0000FF"/>
              </a:solidFill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FC86F830-C916-2D43-8BF4-F819F9F9D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1" y="95251"/>
            <a:ext cx="7916863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4" rIns="91426" bIns="45714" anchor="b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 b="1">
                <a:solidFill>
                  <a:srgbClr val="006699"/>
                </a:solidFill>
                <a:latin typeface="Arial" panose="020B0604020202020204" pitchFamily="34" charset="0"/>
              </a:rPr>
              <a:t>Transactional Memory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3">
            <a:extLst>
              <a:ext uri="{FF2B5EF4-FFF2-40B4-BE49-F238E27FC236}">
                <a16:creationId xmlns:a16="http://schemas.microsoft.com/office/drawing/2014/main" id="{69733B17-A1FD-BAEE-E308-87DE3D45E4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2688" y="771526"/>
            <a:ext cx="7021512" cy="526891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sz="160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/>
              <a:t>OpenMP is a set of compiler directives and API that support parallel progamming.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update(int value)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{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#pragma omp critical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{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count += value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}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}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/>
              <a:t>The code contained within the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#pragma omp critical </a:t>
            </a:r>
            <a:r>
              <a:rPr lang="en-US" altLang="en-US"/>
              <a:t>directive is treated as a critical section and performed atomically.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>
              <a:solidFill>
                <a:srgbClr val="0000FF"/>
              </a:solidFill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64428E92-8B5D-1397-97FE-21B589A36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1" y="95251"/>
            <a:ext cx="7916863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4" rIns="91426" bIns="45714" anchor="b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 b="1">
                <a:solidFill>
                  <a:srgbClr val="006699"/>
                </a:solidFill>
                <a:latin typeface="Arial" panose="020B0604020202020204" pitchFamily="34" charset="0"/>
              </a:rPr>
              <a:t>OpenMP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3">
            <a:extLst>
              <a:ext uri="{FF2B5EF4-FFF2-40B4-BE49-F238E27FC236}">
                <a16:creationId xmlns:a16="http://schemas.microsoft.com/office/drawing/2014/main" id="{4A338738-CD72-BD41-D0BC-1CBD7B2904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16176" y="914401"/>
            <a:ext cx="7021513" cy="5268913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sz="160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/>
              <a:t>Functional programming languages offer a different paradigm than procedural languages in that they do not maintain state. </a:t>
            </a:r>
            <a:br>
              <a:rPr lang="en-US" altLang="en-US"/>
            </a:br>
            <a:endParaRPr lang="en-US" altLang="en-US"/>
          </a:p>
          <a:p>
            <a:pPr>
              <a:lnSpc>
                <a:spcPct val="80000"/>
              </a:lnSpc>
            </a:pPr>
            <a:r>
              <a:rPr lang="en-US" altLang="en-US"/>
              <a:t>Variables are treated as immutable and cannot change state once they have been assigned a value.</a:t>
            </a:r>
            <a:br>
              <a:rPr lang="en-US" altLang="en-US"/>
            </a:br>
            <a:endParaRPr lang="en-US" altLang="en-US"/>
          </a:p>
          <a:p>
            <a:pPr>
              <a:lnSpc>
                <a:spcPct val="80000"/>
              </a:lnSpc>
            </a:pPr>
            <a:r>
              <a:rPr lang="en-US" altLang="en-US"/>
              <a:t>There is increasing interest in functional languages such as Erlang and Scala for their approach in handling data races.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endParaRPr lang="en-US" altLang="en-US">
              <a:solidFill>
                <a:srgbClr val="0000FF"/>
              </a:solidFill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799E97C4-4469-D6C8-7183-C90486C4D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8889" y="-14288"/>
            <a:ext cx="8213725" cy="73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4" rIns="91426" bIns="45714" anchor="b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 b="1">
                <a:solidFill>
                  <a:srgbClr val="006699"/>
                </a:solidFill>
                <a:latin typeface="Arial" panose="020B0604020202020204" pitchFamily="34" charset="0"/>
              </a:rPr>
              <a:t>Functional Programming Languages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0C86D066-B757-B9E8-2E67-C4CBC0770ED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621A6A25-4623-802A-61B4-11D58391DB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889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Multithreading Models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167DAC2A-9F8E-518B-9B3B-C6C6193F86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Many-to-One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One-to-One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Many-to-Many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006C6D0-612F-A438-41E2-A347C844D6D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7826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6:  CPU Scheduling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12421BD-05E0-6E4B-B686-EF1ECD2290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176213"/>
            <a:ext cx="7772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Chapter 6:  CPU Scheduling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5EACCA6-4FDE-851B-D9BF-06701F493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1250" y="1195389"/>
            <a:ext cx="7335838" cy="3773487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Basic Concepts</a:t>
            </a:r>
          </a:p>
          <a:p>
            <a:r>
              <a:rPr lang="en-US" altLang="en-US"/>
              <a:t>Scheduling Criteria </a:t>
            </a:r>
          </a:p>
          <a:p>
            <a:r>
              <a:rPr lang="en-US" altLang="en-US"/>
              <a:t>Scheduling Algorithms</a:t>
            </a:r>
          </a:p>
          <a:p>
            <a:r>
              <a:rPr lang="en-US" altLang="en-US"/>
              <a:t>Thread Scheduling</a:t>
            </a:r>
          </a:p>
          <a:p>
            <a:r>
              <a:rPr lang="en-US" altLang="en-US"/>
              <a:t>Multiple-Processor Scheduling</a:t>
            </a:r>
          </a:p>
          <a:p>
            <a:r>
              <a:rPr lang="en-US" altLang="en-US"/>
              <a:t>Real-Time CPU Scheduling</a:t>
            </a:r>
          </a:p>
          <a:p>
            <a:r>
              <a:rPr lang="en-US" altLang="en-US"/>
              <a:t>Operating Systems Examples</a:t>
            </a:r>
          </a:p>
          <a:p>
            <a:r>
              <a:rPr lang="en-US" altLang="en-US"/>
              <a:t>Algorithm Evaluation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3A8787A-37C0-4B96-D98B-EA0BD9A13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0478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Basic Concepts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95CB901-3CBE-A00A-BF46-2F4CC6A93D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5376" y="1274764"/>
            <a:ext cx="3978275" cy="5057775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Maximum CPU utilization obtained with multiprogramming</a:t>
            </a:r>
          </a:p>
          <a:p>
            <a:r>
              <a:rPr lang="en-US" altLang="en-US"/>
              <a:t>CPU–I/O Burst Cycle – Process execution consists of a </a:t>
            </a:r>
            <a:r>
              <a:rPr lang="en-US" altLang="en-US" b="1">
                <a:solidFill>
                  <a:srgbClr val="3366FF"/>
                </a:solidFill>
              </a:rPr>
              <a:t>cycle</a:t>
            </a:r>
            <a:r>
              <a:rPr lang="en-US" altLang="en-US"/>
              <a:t> of CPU execution and I/O wait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CPU burst </a:t>
            </a:r>
            <a:r>
              <a:rPr lang="en-US" altLang="en-US"/>
              <a:t>followed by </a:t>
            </a:r>
            <a:r>
              <a:rPr lang="en-US" altLang="en-US" b="1">
                <a:solidFill>
                  <a:srgbClr val="3366FF"/>
                </a:solidFill>
              </a:rPr>
              <a:t>I/O burst</a:t>
            </a:r>
            <a:endParaRPr lang="en-US" altLang="en-US"/>
          </a:p>
          <a:p>
            <a:r>
              <a:rPr lang="en-US" altLang="en-US"/>
              <a:t>CPU burst distribution is of main concern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  <p:pic>
        <p:nvPicPr>
          <p:cNvPr id="9220" name="Picture 1" descr="6_01.pdf">
            <a:extLst>
              <a:ext uri="{FF2B5EF4-FFF2-40B4-BE49-F238E27FC236}">
                <a16:creationId xmlns:a16="http://schemas.microsoft.com/office/drawing/2014/main" id="{AA9D369E-426D-80F6-BF2B-420330271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26" y="1143001"/>
            <a:ext cx="2360613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7CD53523-BF1D-BE19-64BD-7B15DA7FDB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0800" y="176213"/>
            <a:ext cx="76200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Histogram of CPU-burst Times</a:t>
            </a:r>
          </a:p>
        </p:txBody>
      </p:sp>
      <p:pic>
        <p:nvPicPr>
          <p:cNvPr id="11267" name="Picture 9">
            <a:extLst>
              <a:ext uri="{FF2B5EF4-FFF2-40B4-BE49-F238E27FC236}">
                <a16:creationId xmlns:a16="http://schemas.microsoft.com/office/drawing/2014/main" id="{D7473988-AF91-4E41-B0CE-A6639922A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88" y="1525589"/>
            <a:ext cx="5721350" cy="380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CEA9EA7-7AE4-DAB0-EAA6-49E3EC8D16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62200" y="201613"/>
            <a:ext cx="7848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CPU Scheduler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FE9CF272-9210-2FE2-FCEB-1C661B21B8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57450" y="1169988"/>
            <a:ext cx="7067550" cy="4786312"/>
          </a:xfrm>
        </p:spPr>
        <p:txBody>
          <a:bodyPr>
            <a:normAutofit fontScale="85000" lnSpcReduction="20000"/>
          </a:bodyPr>
          <a:lstStyle/>
          <a:p>
            <a:pPr marL="342815" indent="-342815">
              <a:buFont typeface="Monotype Sorts" charset="2"/>
              <a:buChar char="n"/>
              <a:defRPr/>
            </a:pP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Short-term scheduler </a:t>
            </a:r>
            <a:r>
              <a:rPr lang="en-US" dirty="0">
                <a:ea typeface="ＭＳ Ｐゴシック" charset="-128"/>
              </a:rPr>
              <a:t>selects from among the processes in ready queue, and allocates the CPU to one of them</a:t>
            </a:r>
          </a:p>
          <a:p>
            <a:pPr marL="742765" lvl="1" indent="-285680">
              <a:buFont typeface="Monotype Sorts" charset="2"/>
              <a:buChar char="l"/>
              <a:defRPr/>
            </a:pPr>
            <a:r>
              <a:rPr lang="en-US" dirty="0">
                <a:ea typeface="ＭＳ Ｐゴシック" charset="-128"/>
              </a:rPr>
              <a:t>Queue may be ordered in various ways</a:t>
            </a:r>
          </a:p>
          <a:p>
            <a:pPr marL="342815" indent="-342815">
              <a:buFont typeface="Monotype Sorts" charset="2"/>
              <a:buChar char="n"/>
              <a:defRPr/>
            </a:pPr>
            <a:r>
              <a:rPr lang="en-US" dirty="0">
                <a:ea typeface="ＭＳ Ｐゴシック" charset="-128"/>
              </a:rPr>
              <a:t>CPU scheduling decisions may take place when a process:</a:t>
            </a:r>
          </a:p>
          <a:p>
            <a:pPr marL="799900" lvl="1" indent="-342815">
              <a:buNone/>
              <a:defRPr/>
            </a:pPr>
            <a:r>
              <a:rPr lang="en-US" dirty="0">
                <a:solidFill>
                  <a:srgbClr val="CC6600"/>
                </a:solidFill>
                <a:ea typeface="ＭＳ Ｐゴシック" charset="-128"/>
              </a:rPr>
              <a:t>1.	</a:t>
            </a:r>
            <a:r>
              <a:rPr lang="en-US" dirty="0">
                <a:ea typeface="ＭＳ Ｐゴシック" charset="-128"/>
              </a:rPr>
              <a:t>Switches from running to waiting state</a:t>
            </a:r>
          </a:p>
          <a:p>
            <a:pPr marL="799900" lvl="1" indent="-342815">
              <a:buNone/>
              <a:defRPr/>
            </a:pPr>
            <a:r>
              <a:rPr lang="en-US" dirty="0">
                <a:solidFill>
                  <a:srgbClr val="CC6600"/>
                </a:solidFill>
                <a:ea typeface="ＭＳ Ｐゴシック" charset="-128"/>
              </a:rPr>
              <a:t>2.</a:t>
            </a:r>
            <a:r>
              <a:rPr lang="en-US" dirty="0">
                <a:ea typeface="ＭＳ Ｐゴシック" charset="-128"/>
              </a:rPr>
              <a:t>	Switches from running to ready state</a:t>
            </a:r>
          </a:p>
          <a:p>
            <a:pPr marL="799900" lvl="1" indent="-342815">
              <a:buNone/>
              <a:defRPr/>
            </a:pPr>
            <a:r>
              <a:rPr lang="en-US" dirty="0">
                <a:solidFill>
                  <a:srgbClr val="CC6600"/>
                </a:solidFill>
                <a:ea typeface="ＭＳ Ｐゴシック" charset="-128"/>
              </a:rPr>
              <a:t>3.</a:t>
            </a:r>
            <a:r>
              <a:rPr lang="en-US" dirty="0">
                <a:ea typeface="ＭＳ Ｐゴシック" charset="-128"/>
              </a:rPr>
              <a:t>	Switches from waiting to ready</a:t>
            </a:r>
          </a:p>
          <a:p>
            <a:pPr marL="799900" lvl="1" indent="-342815">
              <a:buFont typeface="Monotype Sorts" charset="2"/>
              <a:buAutoNum type="arabicPeriod" startAt="4"/>
              <a:defRPr/>
            </a:pPr>
            <a:r>
              <a:rPr lang="en-US" dirty="0">
                <a:ea typeface="ＭＳ Ｐゴシック" charset="-128"/>
              </a:rPr>
              <a:t>Terminates</a:t>
            </a:r>
          </a:p>
          <a:p>
            <a:pPr marL="342815" indent="-342815">
              <a:buFont typeface="Monotype Sorts" charset="2"/>
              <a:buChar char="n"/>
              <a:defRPr/>
            </a:pPr>
            <a:r>
              <a:rPr lang="en-US" dirty="0">
                <a:ea typeface="ＭＳ Ｐゴシック" charset="-128"/>
              </a:rPr>
              <a:t>Scheduling under 1 and 4 is </a:t>
            </a:r>
            <a:r>
              <a:rPr lang="en-US" b="1" dirty="0" err="1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nonpreemptive</a:t>
            </a:r>
            <a:endParaRPr lang="en-US" b="1" dirty="0">
              <a:solidFill>
                <a:srgbClr val="3366FF"/>
              </a:solidFill>
              <a:ea typeface="ＭＳ Ｐゴシック" charset="0"/>
              <a:cs typeface="ＭＳ Ｐゴシック" charset="0"/>
            </a:endParaRPr>
          </a:p>
          <a:p>
            <a:pPr marL="342815" indent="-342815">
              <a:buFont typeface="Monotype Sorts" charset="2"/>
              <a:buChar char="n"/>
              <a:defRPr/>
            </a:pPr>
            <a:r>
              <a:rPr lang="en-US" dirty="0">
                <a:ea typeface="ＭＳ Ｐゴシック" charset="-128"/>
              </a:rPr>
              <a:t>All other scheduling is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preemptive</a:t>
            </a:r>
          </a:p>
          <a:p>
            <a:pPr marL="742765" lvl="1" indent="-285680">
              <a:buFont typeface="Monotype Sorts" charset="2"/>
              <a:buChar char="l"/>
              <a:defRPr/>
            </a:pPr>
            <a:r>
              <a:rPr lang="en-US" dirty="0">
                <a:ea typeface="ＭＳ Ｐゴシック" charset="-128"/>
              </a:rPr>
              <a:t>Consider access to shared data</a:t>
            </a:r>
          </a:p>
          <a:p>
            <a:pPr marL="742765" lvl="1" indent="-285680">
              <a:buFont typeface="Monotype Sorts" charset="2"/>
              <a:buChar char="l"/>
              <a:defRPr/>
            </a:pPr>
            <a:r>
              <a:rPr lang="en-US" dirty="0">
                <a:ea typeface="ＭＳ Ｐゴシック" charset="-128"/>
              </a:rPr>
              <a:t>Consider preemption while in kernel mode</a:t>
            </a:r>
          </a:p>
          <a:p>
            <a:pPr marL="742765" lvl="1" indent="-285680">
              <a:buFont typeface="Monotype Sorts" charset="2"/>
              <a:buChar char="l"/>
              <a:defRPr/>
            </a:pPr>
            <a:r>
              <a:rPr lang="en-US" dirty="0">
                <a:ea typeface="ＭＳ Ｐゴシック" charset="-128"/>
              </a:rPr>
              <a:t>Consider interrupts occurring during crucial OS activities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892855FA-F561-CA17-E5E2-F99CCFBEB6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33351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Dispatcher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BAAC9EEA-3C8D-BE6F-C2FC-17688868F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90775" y="1177925"/>
            <a:ext cx="6724650" cy="4483100"/>
          </a:xfrm>
        </p:spPr>
        <p:txBody>
          <a:bodyPr/>
          <a:lstStyle/>
          <a:p>
            <a:r>
              <a:rPr lang="en-US" altLang="en-US">
                <a:solidFill>
                  <a:srgbClr val="FF0000"/>
                </a:solidFill>
              </a:rPr>
              <a:t>Dispatcher module gives control of the CPU to the process selected by the short-term scheduler</a:t>
            </a:r>
            <a:r>
              <a:rPr lang="en-US" altLang="en-US"/>
              <a:t>; this involves:</a:t>
            </a:r>
          </a:p>
          <a:p>
            <a:pPr lvl="1"/>
            <a:r>
              <a:rPr lang="en-US" altLang="en-US"/>
              <a:t>switching context</a:t>
            </a:r>
          </a:p>
          <a:p>
            <a:pPr lvl="1"/>
            <a:r>
              <a:rPr lang="en-US" altLang="en-US"/>
              <a:t>switching to user mode</a:t>
            </a:r>
          </a:p>
          <a:p>
            <a:pPr lvl="1"/>
            <a:r>
              <a:rPr lang="en-US" altLang="en-US"/>
              <a:t>jumping to the proper location in the user program to restart that program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Dispatch latency </a:t>
            </a:r>
            <a:r>
              <a:rPr lang="en-US" altLang="en-US"/>
              <a:t>– time it takes for the dispatcher to stop one process and start another running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A93862F-DEA4-9A18-91DB-9E532B3A69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4600" y="214313"/>
            <a:ext cx="76962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Scheduling Criteria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15592E4C-5BA8-A792-8293-6A33D48CDD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57450" y="1246188"/>
            <a:ext cx="7156450" cy="4959350"/>
          </a:xfrm>
        </p:spPr>
        <p:txBody>
          <a:bodyPr>
            <a:normAutofit lnSpcReduction="10000"/>
          </a:bodyPr>
          <a:lstStyle/>
          <a:p>
            <a:r>
              <a:rPr lang="en-US" altLang="en-US" b="1"/>
              <a:t>CPU utilization </a:t>
            </a:r>
            <a:r>
              <a:rPr lang="en-US" altLang="en-US"/>
              <a:t>– keep the CPU as busy as possible</a:t>
            </a:r>
          </a:p>
          <a:p>
            <a:r>
              <a:rPr lang="en-US" altLang="en-US" b="1"/>
              <a:t>Throughput</a:t>
            </a:r>
            <a:r>
              <a:rPr lang="en-US" altLang="en-US"/>
              <a:t> – # of processes that complete their execution per time unit</a:t>
            </a:r>
          </a:p>
          <a:p>
            <a:r>
              <a:rPr lang="en-US" altLang="en-US" b="1"/>
              <a:t>Turnaround time </a:t>
            </a:r>
            <a:r>
              <a:rPr lang="en-US" altLang="en-US"/>
              <a:t>– amount of time to execute a particular process</a:t>
            </a:r>
          </a:p>
          <a:p>
            <a:r>
              <a:rPr lang="en-US" altLang="en-US" b="1"/>
              <a:t>Waiting time </a:t>
            </a:r>
            <a:r>
              <a:rPr lang="en-US" altLang="en-US"/>
              <a:t>– amount of time a process has been waiting in the ready queue</a:t>
            </a:r>
          </a:p>
          <a:p>
            <a:r>
              <a:rPr lang="en-US" altLang="en-US" b="1"/>
              <a:t>Response time </a:t>
            </a:r>
            <a:r>
              <a:rPr lang="en-US" altLang="en-US"/>
              <a:t>– amount of time it takes from when a request was submitted until the first response is produced, not output  (for time-sharing environment)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C4091CC-FD6D-21C1-2EF7-B9942B32D0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78164" y="138113"/>
            <a:ext cx="7513637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Scheduling Algorithm Optimization Criteria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58AE1B78-09E0-44D8-4EF4-05ACE314F4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76488" y="1174750"/>
            <a:ext cx="6115050" cy="4483100"/>
          </a:xfrm>
        </p:spPr>
        <p:txBody>
          <a:bodyPr/>
          <a:lstStyle/>
          <a:p>
            <a:r>
              <a:rPr lang="en-US" altLang="en-US"/>
              <a:t>Max CPU utilization</a:t>
            </a:r>
          </a:p>
          <a:p>
            <a:r>
              <a:rPr lang="en-US" altLang="en-US"/>
              <a:t>Max throughput</a:t>
            </a:r>
          </a:p>
          <a:p>
            <a:r>
              <a:rPr lang="en-US" altLang="en-US"/>
              <a:t>Min turnaround time </a:t>
            </a:r>
          </a:p>
          <a:p>
            <a:r>
              <a:rPr lang="en-US" altLang="en-US"/>
              <a:t>Min waiting time </a:t>
            </a:r>
          </a:p>
          <a:p>
            <a:r>
              <a:rPr lang="en-US" altLang="en-US"/>
              <a:t>Min response time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F1EFE088-F0D2-2ACB-85AF-DB5EE2A27D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74939" y="268288"/>
            <a:ext cx="7997825" cy="457200"/>
          </a:xfrm>
        </p:spPr>
        <p:txBody>
          <a:bodyPr/>
          <a:lstStyle/>
          <a:p>
            <a:pPr eaLnBrk="1" hangingPunct="1"/>
            <a:r>
              <a:rPr lang="en-US" altLang="en-US" sz="2400"/>
              <a:t>First- Come, First-Served (FCFS) Scheduling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219CC506-080B-7D09-DC06-4B9258EAD3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57439" y="1250950"/>
            <a:ext cx="7566025" cy="4114800"/>
          </a:xfrm>
        </p:spPr>
        <p:txBody>
          <a:bodyPr>
            <a:normAutofit fontScale="85000" lnSpcReduction="20000"/>
          </a:bodyPr>
          <a:lstStyle/>
          <a:p>
            <a:pPr>
              <a:buNone/>
              <a:tabLst>
                <a:tab pos="3028950" algn="ctr"/>
                <a:tab pos="4633913" algn="ctr"/>
              </a:tabLst>
            </a:pPr>
            <a:r>
              <a:rPr lang="en-US" altLang="en-US" sz="1600"/>
              <a:t>		</a:t>
            </a:r>
            <a:r>
              <a:rPr lang="en-US" altLang="en-US" u="sng"/>
              <a:t>Process</a:t>
            </a:r>
            <a:r>
              <a:rPr lang="en-US" altLang="en-US"/>
              <a:t>	</a:t>
            </a:r>
            <a:r>
              <a:rPr lang="en-US" altLang="en-US" u="sng"/>
              <a:t>Burst Time	</a:t>
            </a:r>
          </a:p>
          <a:p>
            <a:pPr>
              <a:buNone/>
              <a:tabLst>
                <a:tab pos="3028950" algn="ctr"/>
                <a:tab pos="4633913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/>
              <a:t>	24</a:t>
            </a:r>
          </a:p>
          <a:p>
            <a:pPr>
              <a:buNone/>
              <a:tabLst>
                <a:tab pos="3028950" algn="ctr"/>
                <a:tab pos="4633913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i="1" baseline="-25000"/>
              <a:t>2</a:t>
            </a:r>
            <a:r>
              <a:rPr lang="en-US" altLang="en-US"/>
              <a:t> 	3</a:t>
            </a:r>
          </a:p>
          <a:p>
            <a:pPr>
              <a:buNone/>
              <a:tabLst>
                <a:tab pos="3028950" algn="ctr"/>
                <a:tab pos="4633913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i="1" baseline="-25000"/>
              <a:t>3	 </a:t>
            </a:r>
            <a:r>
              <a:rPr lang="en-US" altLang="en-US"/>
              <a:t>3</a:t>
            </a:r>
            <a:r>
              <a:rPr lang="en-US" altLang="en-US" i="1" baseline="-25000"/>
              <a:t> </a:t>
            </a:r>
          </a:p>
          <a:p>
            <a:pPr>
              <a:tabLst>
                <a:tab pos="3028950" algn="ctr"/>
                <a:tab pos="4633913" algn="ctr"/>
              </a:tabLst>
            </a:pPr>
            <a:r>
              <a:rPr lang="en-US" altLang="en-US"/>
              <a:t>Suppose that the processes arrive in the order: </a:t>
            </a:r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/>
              <a:t> , </a:t>
            </a:r>
            <a:r>
              <a:rPr lang="en-US" altLang="en-US" i="1"/>
              <a:t>P</a:t>
            </a:r>
            <a:r>
              <a:rPr lang="en-US" altLang="en-US" i="1" baseline="-25000"/>
              <a:t>2</a:t>
            </a:r>
            <a:r>
              <a:rPr lang="en-US" altLang="en-US"/>
              <a:t> , </a:t>
            </a:r>
            <a:r>
              <a:rPr lang="en-US" altLang="en-US" i="1"/>
              <a:t>P</a:t>
            </a:r>
            <a:r>
              <a:rPr lang="en-US" altLang="en-US" i="1" baseline="-25000"/>
              <a:t>3  </a:t>
            </a:r>
            <a:br>
              <a:rPr lang="en-US" altLang="en-US" i="1" baseline="-25000"/>
            </a:br>
            <a:r>
              <a:rPr lang="en-US" altLang="en-US"/>
              <a:t>The Gantt Chart for the schedule is:</a:t>
            </a:r>
            <a:br>
              <a:rPr lang="en-US" altLang="en-US"/>
            </a:br>
            <a:br>
              <a:rPr lang="en-US" altLang="en-US" sz="1600"/>
            </a:br>
            <a:br>
              <a:rPr lang="en-US" altLang="en-US" sz="1600"/>
            </a:br>
            <a:br>
              <a:rPr lang="en-US" altLang="en-US" sz="1600"/>
            </a:br>
            <a:br>
              <a:rPr lang="en-US" altLang="en-US" sz="1600"/>
            </a:br>
            <a:endParaRPr lang="en-US" altLang="en-US" sz="1600"/>
          </a:p>
          <a:p>
            <a:pPr>
              <a:buNone/>
              <a:tabLst>
                <a:tab pos="3028950" algn="ctr"/>
                <a:tab pos="4633913" algn="ctr"/>
              </a:tabLst>
            </a:pPr>
            <a:endParaRPr lang="en-US" altLang="en-US" sz="1600"/>
          </a:p>
          <a:p>
            <a:pPr>
              <a:tabLst>
                <a:tab pos="3028950" algn="ctr"/>
                <a:tab pos="4633913" algn="ctr"/>
              </a:tabLst>
            </a:pPr>
            <a:r>
              <a:rPr lang="en-US" altLang="en-US"/>
              <a:t>Waiting time for </a:t>
            </a:r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/>
              <a:t>  = 0; </a:t>
            </a:r>
            <a:r>
              <a:rPr lang="en-US" altLang="en-US" i="1"/>
              <a:t>P</a:t>
            </a:r>
            <a:r>
              <a:rPr lang="en-US" altLang="en-US" i="1" baseline="-25000"/>
              <a:t>2</a:t>
            </a:r>
            <a:r>
              <a:rPr lang="en-US" altLang="en-US"/>
              <a:t>  = 24; </a:t>
            </a:r>
            <a:r>
              <a:rPr lang="en-US" altLang="en-US" i="1"/>
              <a:t>P</a:t>
            </a:r>
            <a:r>
              <a:rPr lang="en-US" altLang="en-US" i="1" baseline="-25000"/>
              <a:t>3 </a:t>
            </a:r>
            <a:r>
              <a:rPr lang="en-US" altLang="en-US"/>
              <a:t>= 27</a:t>
            </a:r>
          </a:p>
          <a:p>
            <a:pPr>
              <a:tabLst>
                <a:tab pos="3028950" algn="ctr"/>
                <a:tab pos="4633913" algn="ctr"/>
              </a:tabLst>
            </a:pPr>
            <a:r>
              <a:rPr lang="en-US" altLang="en-US"/>
              <a:t>Average waiting time:  (0 + 24 + 27)/3 = 17</a:t>
            </a:r>
          </a:p>
        </p:txBody>
      </p:sp>
      <p:pic>
        <p:nvPicPr>
          <p:cNvPr id="21508" name="Picture 1">
            <a:extLst>
              <a:ext uri="{FF2B5EF4-FFF2-40B4-BE49-F238E27FC236}">
                <a16:creationId xmlns:a16="http://schemas.microsoft.com/office/drawing/2014/main" id="{1ACC5FC4-3C22-F72E-D219-F33BE082E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3479800"/>
            <a:ext cx="6954838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B585C3B-6C01-947C-0FD9-BD2C9761C7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6664" y="277813"/>
            <a:ext cx="77041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FCFS Scheduling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3F9DD666-FB52-C100-2E7E-E65827976A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2050" y="1233489"/>
            <a:ext cx="7651750" cy="4530725"/>
          </a:xfrm>
        </p:spPr>
        <p:txBody>
          <a:bodyPr>
            <a:normAutofit fontScale="85000" lnSpcReduction="20000"/>
          </a:bodyPr>
          <a:lstStyle/>
          <a:p>
            <a:pPr>
              <a:buNone/>
              <a:tabLst>
                <a:tab pos="3649345" algn="ctr"/>
              </a:tabLst>
              <a:defRPr/>
            </a:pPr>
            <a:r>
              <a:rPr lang="en-US" altLang="en-US" dirty="0"/>
              <a:t>Suppose that the processes arrive in the order:</a:t>
            </a:r>
          </a:p>
          <a:p>
            <a:pPr>
              <a:buNone/>
              <a:tabLst>
                <a:tab pos="3649345" algn="ctr"/>
              </a:tabLst>
              <a:defRPr/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,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3</a:t>
            </a:r>
            <a:r>
              <a:rPr lang="en-US" altLang="en-US" dirty="0"/>
              <a:t> ,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</a:t>
            </a:r>
            <a:r>
              <a:rPr lang="en-US" altLang="en-US" dirty="0"/>
              <a:t> </a:t>
            </a:r>
          </a:p>
          <a:p>
            <a:pPr>
              <a:tabLst>
                <a:tab pos="3649345" algn="ctr"/>
              </a:tabLst>
              <a:defRPr/>
            </a:pPr>
            <a:r>
              <a:rPr lang="en-US" altLang="en-US" dirty="0"/>
              <a:t>The Gantt chart for the schedule is:</a:t>
            </a:r>
            <a:br>
              <a:rPr lang="en-US" altLang="en-US" dirty="0"/>
            </a:br>
            <a:endParaRPr lang="en-US" altLang="en-US" dirty="0"/>
          </a:p>
          <a:p>
            <a:pPr>
              <a:tabLst>
                <a:tab pos="3649345" algn="ctr"/>
              </a:tabLst>
              <a:defRPr/>
            </a:pPr>
            <a:endParaRPr lang="en-US" altLang="en-US" dirty="0"/>
          </a:p>
          <a:p>
            <a:pPr>
              <a:tabLst>
                <a:tab pos="3649345" algn="ctr"/>
              </a:tabLst>
              <a:defRPr/>
            </a:pPr>
            <a:endParaRPr lang="en-US" altLang="en-US" dirty="0"/>
          </a:p>
          <a:p>
            <a:pPr marL="0" indent="0">
              <a:buNone/>
              <a:tabLst>
                <a:tab pos="3649345" algn="ctr"/>
              </a:tabLst>
              <a:defRPr/>
            </a:pPr>
            <a:endParaRPr lang="en-US" altLang="en-US" dirty="0"/>
          </a:p>
          <a:p>
            <a:pPr>
              <a:tabLst>
                <a:tab pos="3649345" algn="ctr"/>
              </a:tabLst>
              <a:defRPr/>
            </a:pPr>
            <a:r>
              <a:rPr lang="en-US" altLang="en-US" dirty="0"/>
              <a:t>Waiting time for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 </a:t>
            </a:r>
            <a:r>
              <a:rPr lang="en-US" altLang="en-US" i="1" dirty="0"/>
              <a:t>=</a:t>
            </a:r>
            <a:r>
              <a:rPr lang="en-US" altLang="en-US" dirty="0"/>
              <a:t> 6</a:t>
            </a:r>
            <a:r>
              <a:rPr lang="en-US" altLang="en-US" i="1" dirty="0"/>
              <a:t>;</a:t>
            </a:r>
            <a:r>
              <a:rPr lang="en-US" altLang="en-US" i="1" baseline="-25000" dirty="0"/>
              <a:t>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= 0</a:t>
            </a:r>
            <a:r>
              <a:rPr lang="en-US" altLang="en-US" i="1" baseline="-25000" dirty="0"/>
              <a:t>;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3 </a:t>
            </a:r>
            <a:r>
              <a:rPr lang="en-US" altLang="en-US" i="1" dirty="0"/>
              <a:t>= </a:t>
            </a:r>
            <a:r>
              <a:rPr lang="en-US" altLang="en-US" dirty="0"/>
              <a:t>3</a:t>
            </a:r>
            <a:endParaRPr lang="en-US" altLang="en-US" i="1" dirty="0"/>
          </a:p>
          <a:p>
            <a:pPr>
              <a:tabLst>
                <a:tab pos="3649345" algn="ctr"/>
              </a:tabLst>
              <a:defRPr/>
            </a:pPr>
            <a:r>
              <a:rPr lang="en-US" altLang="en-US" dirty="0"/>
              <a:t>Average waiting time:   (6 + 0 + 3)/3 = 3</a:t>
            </a:r>
          </a:p>
          <a:p>
            <a:pPr>
              <a:tabLst>
                <a:tab pos="3649345" algn="ctr"/>
              </a:tabLst>
              <a:defRPr/>
            </a:pPr>
            <a:r>
              <a:rPr lang="en-US" altLang="en-US" dirty="0"/>
              <a:t>Much better than previous case</a:t>
            </a:r>
          </a:p>
          <a:p>
            <a:pPr>
              <a:tabLst>
                <a:tab pos="3649345" algn="ctr"/>
              </a:tabLst>
              <a:defRPr/>
            </a:pPr>
            <a:r>
              <a:rPr lang="en-US" altLang="en-US" b="1" dirty="0">
                <a:solidFill>
                  <a:srgbClr val="3366FF"/>
                </a:solidFill>
              </a:rPr>
              <a:t>Convoy effect </a:t>
            </a:r>
            <a:r>
              <a:rPr lang="en-US" altLang="en-US" dirty="0"/>
              <a:t>- short process behind long process</a:t>
            </a:r>
          </a:p>
          <a:p>
            <a:pPr lvl="1">
              <a:tabLst>
                <a:tab pos="3649345" algn="ctr"/>
              </a:tabLst>
              <a:defRPr/>
            </a:pPr>
            <a:r>
              <a:rPr lang="en-US" altLang="en-US" dirty="0"/>
              <a:t>Consider one CPU-bound and many I/O-bound processes</a:t>
            </a:r>
          </a:p>
        </p:txBody>
      </p:sp>
      <p:pic>
        <p:nvPicPr>
          <p:cNvPr id="23556" name="Picture 1">
            <a:extLst>
              <a:ext uri="{FF2B5EF4-FFF2-40B4-BE49-F238E27FC236}">
                <a16:creationId xmlns:a16="http://schemas.microsoft.com/office/drawing/2014/main" id="{74BCB494-7A9E-D918-D094-2B65FFFD0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1" y="2632076"/>
            <a:ext cx="7123113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510B10F9-74A4-7236-86E7-452DF700A6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762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Many-to-One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243FE838-EAF6-787E-FDC6-FB771B7F68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0450" y="1233489"/>
            <a:ext cx="4654550" cy="4530725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Many user-level threads mapped to single kernel thread</a:t>
            </a:r>
          </a:p>
          <a:p>
            <a:r>
              <a:rPr lang="en-US" altLang="en-US"/>
              <a:t>One thread blocking causes all to block</a:t>
            </a:r>
          </a:p>
          <a:p>
            <a:r>
              <a:rPr lang="en-US" altLang="en-US"/>
              <a:t>Multiple threads may not run in parallel on muticore system because only one may be in kernel at a time</a:t>
            </a:r>
          </a:p>
          <a:p>
            <a:r>
              <a:rPr lang="en-US" altLang="en-US"/>
              <a:t>Few systems currently use this model</a:t>
            </a:r>
          </a:p>
          <a:p>
            <a:r>
              <a:rPr lang="en-US" altLang="en-US"/>
              <a:t>Examples: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Solaris Green Threads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GNU Portable Threads</a:t>
            </a:r>
          </a:p>
        </p:txBody>
      </p:sp>
      <p:pic>
        <p:nvPicPr>
          <p:cNvPr id="26628" name="Picture 1" descr="4_05.pdf">
            <a:extLst>
              <a:ext uri="{FF2B5EF4-FFF2-40B4-BE49-F238E27FC236}">
                <a16:creationId xmlns:a16="http://schemas.microsoft.com/office/drawing/2014/main" id="{B0F392C6-4F54-F20E-333A-2F70CCCDB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2339975"/>
            <a:ext cx="2743200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9D044D2-9031-6286-9EB3-14422707CD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82864" y="188913"/>
            <a:ext cx="77041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Shortest-Job-First (SJF) Scheduling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73CF695D-7B3B-3CD4-BB85-89C7C248EF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2050" y="1233489"/>
            <a:ext cx="7143750" cy="4530725"/>
          </a:xfrm>
        </p:spPr>
        <p:txBody>
          <a:bodyPr/>
          <a:lstStyle/>
          <a:p>
            <a:r>
              <a:rPr lang="en-US" altLang="en-US"/>
              <a:t>Associate with each process the length of its next CPU burst</a:t>
            </a:r>
          </a:p>
          <a:p>
            <a:pPr lvl="1"/>
            <a:r>
              <a:rPr lang="en-US" altLang="en-US"/>
              <a:t> Use these lengths to schedule the process with the shortest time</a:t>
            </a:r>
          </a:p>
          <a:p>
            <a:r>
              <a:rPr lang="en-US" altLang="en-US"/>
              <a:t>SJF is optimal – gives minimum average waiting time for a given set of processes</a:t>
            </a:r>
          </a:p>
          <a:p>
            <a:pPr lvl="1"/>
            <a:r>
              <a:rPr lang="en-US" altLang="en-US">
                <a:solidFill>
                  <a:srgbClr val="FF0000"/>
                </a:solidFill>
              </a:rPr>
              <a:t>The difficulty is knowing the length of the next CPU request</a:t>
            </a:r>
          </a:p>
          <a:p>
            <a:pPr lvl="1"/>
            <a:r>
              <a:rPr lang="en-US" altLang="en-US"/>
              <a:t>Could ask the user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49ADD9F-AF4F-93D8-12CE-955125DBD2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016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Example of SJF</a:t>
            </a:r>
          </a:p>
        </p:txBody>
      </p:sp>
      <p:sp>
        <p:nvSpPr>
          <p:cNvPr id="27651" name="Rectangle 36">
            <a:extLst>
              <a:ext uri="{FF2B5EF4-FFF2-40B4-BE49-F238E27FC236}">
                <a16:creationId xmlns:a16="http://schemas.microsoft.com/office/drawing/2014/main" id="{E7ADDBD1-62F6-E595-6A50-1895B44A73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normAutofit fontScale="77500" lnSpcReduction="20000"/>
          </a:bodyPr>
          <a:lstStyle/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/>
              <a:t>	      	                </a:t>
            </a:r>
            <a:r>
              <a:rPr lang="en-US" altLang="en-US" u="sng"/>
              <a:t>Process</a:t>
            </a:r>
            <a:r>
              <a:rPr lang="en-US" altLang="en-US" u="sng">
                <a:solidFill>
                  <a:schemeClr val="bg1"/>
                </a:solidFill>
              </a:rPr>
              <a:t>Arriva	l Time</a:t>
            </a:r>
            <a:r>
              <a:rPr lang="en-US" altLang="en-US"/>
              <a:t>	</a:t>
            </a:r>
            <a:r>
              <a:rPr lang="en-US" altLang="en-US" u="sng"/>
              <a:t>Burst Time</a:t>
            </a:r>
            <a:endParaRPr lang="en-US" altLang="en-US"/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/>
              <a:t>		             </a:t>
            </a:r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/>
              <a:t>	</a:t>
            </a:r>
            <a:r>
              <a:rPr lang="en-US" altLang="en-US">
                <a:solidFill>
                  <a:schemeClr val="bg1"/>
                </a:solidFill>
              </a:rPr>
              <a:t>0.0</a:t>
            </a:r>
            <a:r>
              <a:rPr lang="en-US" altLang="en-US"/>
              <a:t>	6</a:t>
            </a:r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/>
              <a:t>		            </a:t>
            </a:r>
            <a:r>
              <a:rPr lang="en-US" altLang="en-US" i="1"/>
              <a:t>P</a:t>
            </a:r>
            <a:r>
              <a:rPr lang="en-US" altLang="en-US" i="1" baseline="-25000"/>
              <a:t>2 	</a:t>
            </a:r>
            <a:r>
              <a:rPr lang="en-US" altLang="en-US">
                <a:solidFill>
                  <a:schemeClr val="bg1"/>
                </a:solidFill>
              </a:rPr>
              <a:t>2.0</a:t>
            </a:r>
            <a:r>
              <a:rPr lang="en-US" altLang="en-US"/>
              <a:t>	8</a:t>
            </a:r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/>
              <a:t>		            </a:t>
            </a:r>
            <a:r>
              <a:rPr lang="en-US" altLang="en-US" i="1"/>
              <a:t>P</a:t>
            </a:r>
            <a:r>
              <a:rPr lang="en-US" altLang="en-US" i="1" baseline="-25000"/>
              <a:t>3</a:t>
            </a:r>
            <a:r>
              <a:rPr lang="en-US" altLang="en-US"/>
              <a:t>	</a:t>
            </a:r>
            <a:r>
              <a:rPr lang="en-US" altLang="en-US">
                <a:solidFill>
                  <a:schemeClr val="bg1"/>
                </a:solidFill>
              </a:rPr>
              <a:t>4.0</a:t>
            </a:r>
            <a:r>
              <a:rPr lang="en-US" altLang="en-US"/>
              <a:t>	7</a:t>
            </a:r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/>
              <a:t>		            </a:t>
            </a:r>
            <a:r>
              <a:rPr lang="en-US" altLang="en-US" i="1"/>
              <a:t>P</a:t>
            </a:r>
            <a:r>
              <a:rPr lang="en-US" altLang="en-US" i="1" baseline="-25000"/>
              <a:t>4</a:t>
            </a:r>
            <a:r>
              <a:rPr lang="en-US" altLang="en-US"/>
              <a:t>	</a:t>
            </a:r>
            <a:r>
              <a:rPr lang="en-US" altLang="en-US">
                <a:solidFill>
                  <a:schemeClr val="bg1"/>
                </a:solidFill>
              </a:rPr>
              <a:t>5.0</a:t>
            </a:r>
            <a:r>
              <a:rPr lang="en-US" altLang="en-US"/>
              <a:t>	3</a:t>
            </a:r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/>
              <a:t>SJF scheduling chart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/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/>
              <a:t>Average waiting time = (3 + 16 + 9 + 0) / 4 = 7</a:t>
            </a:r>
            <a:endParaRPr lang="en-US" altLang="en-US" i="1" baseline="-25000"/>
          </a:p>
        </p:txBody>
      </p:sp>
      <p:pic>
        <p:nvPicPr>
          <p:cNvPr id="27652" name="Picture 1">
            <a:extLst>
              <a:ext uri="{FF2B5EF4-FFF2-40B4-BE49-F238E27FC236}">
                <a16:creationId xmlns:a16="http://schemas.microsoft.com/office/drawing/2014/main" id="{28F2920F-E70D-9564-31D4-FF68A5100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464" y="4076700"/>
            <a:ext cx="6796087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48F33638-86BC-031E-CD17-5D1440B3E6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03525" y="153989"/>
            <a:ext cx="7772400" cy="61118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Determining Length of Next CPU Burst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98F9E61-8CA6-2EFF-62EB-4474DD0033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71750" y="1233489"/>
            <a:ext cx="7435850" cy="4935537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altLang="en-US" dirty="0"/>
              <a:t>Can only estimate the length – should be similar to the previous one</a:t>
            </a:r>
          </a:p>
          <a:p>
            <a:pPr lvl="1">
              <a:defRPr/>
            </a:pPr>
            <a:r>
              <a:rPr lang="en-US" altLang="en-US" dirty="0"/>
              <a:t>Then pick process with shortest predicted next CPU burst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Can be done by using the length of previous CPU bursts, using exponential averaging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marL="0" indent="0">
              <a:buNone/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Commonly, </a:t>
            </a:r>
            <a:r>
              <a:rPr lang="en-US" altLang="en-US" dirty="0">
                <a:latin typeface="Lucida Grande" pitchFamily="-84" charset="0"/>
              </a:rPr>
              <a:t>α </a:t>
            </a:r>
            <a:r>
              <a:rPr lang="en-US" altLang="en-US" dirty="0"/>
              <a:t>set to ½</a:t>
            </a:r>
          </a:p>
          <a:p>
            <a:pPr>
              <a:defRPr/>
            </a:pPr>
            <a:r>
              <a:rPr lang="en-US" altLang="en-US" dirty="0"/>
              <a:t>Preemptive version called </a:t>
            </a:r>
            <a:r>
              <a:rPr lang="en-US" altLang="en-US" b="1" dirty="0">
                <a:solidFill>
                  <a:srgbClr val="3366FF"/>
                </a:solidFill>
              </a:rPr>
              <a:t>shortest-remaining-time-first</a:t>
            </a:r>
          </a:p>
          <a:p>
            <a:pPr lvl="1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buFont typeface="Monotype Sorts" pitchFamily="-84" charset="2"/>
              <a:buNone/>
              <a:defRPr/>
            </a:pPr>
            <a:endParaRPr lang="en-US" altLang="en-US" dirty="0"/>
          </a:p>
        </p:txBody>
      </p:sp>
      <p:graphicFrame>
        <p:nvGraphicFramePr>
          <p:cNvPr id="29700" name="Object 2">
            <a:extLst>
              <a:ext uri="{FF2B5EF4-FFF2-40B4-BE49-F238E27FC236}">
                <a16:creationId xmlns:a16="http://schemas.microsoft.com/office/drawing/2014/main" id="{CA195050-4A38-8328-658E-C35571F3C1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3614" y="3103564"/>
          <a:ext cx="4427537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400800" imgH="1778000" progId="Equation.3">
                  <p:embed/>
                </p:oleObj>
              </mc:Choice>
              <mc:Fallback>
                <p:oleObj name="Equation" r:id="rId3" imgW="6400800" imgH="1778000" progId="Equation.3">
                  <p:embed/>
                  <p:pic>
                    <p:nvPicPr>
                      <p:cNvPr id="29700" name="Object 2">
                        <a:extLst>
                          <a:ext uri="{FF2B5EF4-FFF2-40B4-BE49-F238E27FC236}">
                            <a16:creationId xmlns:a16="http://schemas.microsoft.com/office/drawing/2014/main" id="{CA195050-4A38-8328-658E-C35571F3C1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614" y="3103564"/>
                        <a:ext cx="4427537" cy="125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1" name="Object 3">
            <a:extLst>
              <a:ext uri="{FF2B5EF4-FFF2-40B4-BE49-F238E27FC236}">
                <a16:creationId xmlns:a16="http://schemas.microsoft.com/office/drawing/2014/main" id="{B05D2DDB-BCCA-8C75-28BA-A8C14736CB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52975" y="4068763"/>
          <a:ext cx="22225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21536" imgH="317362" progId="Equation.3">
                  <p:embed/>
                </p:oleObj>
              </mc:Choice>
              <mc:Fallback>
                <p:oleObj name="Equation" r:id="rId5" imgW="2221536" imgH="317362" progId="Equation.3">
                  <p:embed/>
                  <p:pic>
                    <p:nvPicPr>
                      <p:cNvPr id="29701" name="Object 3">
                        <a:extLst>
                          <a:ext uri="{FF2B5EF4-FFF2-40B4-BE49-F238E27FC236}">
                            <a16:creationId xmlns:a16="http://schemas.microsoft.com/office/drawing/2014/main" id="{B05D2DDB-BCCA-8C75-28BA-A8C14736CB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2975" y="4068763"/>
                        <a:ext cx="22225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618B4388-0938-86F2-2EDB-28E168A4A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74913" y="-17463"/>
            <a:ext cx="8223250" cy="677863"/>
          </a:xfrm>
        </p:spPr>
        <p:txBody>
          <a:bodyPr/>
          <a:lstStyle/>
          <a:p>
            <a:pPr eaLnBrk="1" hangingPunct="1"/>
            <a:r>
              <a:rPr lang="en-US" altLang="en-US" sz="2400"/>
              <a:t>Prediction of the Length of the Next CPU Burst</a:t>
            </a:r>
          </a:p>
        </p:txBody>
      </p:sp>
      <p:pic>
        <p:nvPicPr>
          <p:cNvPr id="31747" name="Picture 1" descr="6_03.pdf">
            <a:extLst>
              <a:ext uri="{FF2B5EF4-FFF2-40B4-BE49-F238E27FC236}">
                <a16:creationId xmlns:a16="http://schemas.microsoft.com/office/drawing/2014/main" id="{002DD252-61FC-6636-DAF7-494927AC6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1" y="1282701"/>
            <a:ext cx="5387975" cy="438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C08FE98-20EC-80BD-B59E-F44D94A56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86076" y="201613"/>
            <a:ext cx="74517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Examples of Exponential Averaging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6171180C-30D6-4A2B-9154-F767238CD6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2050" y="1233489"/>
            <a:ext cx="7245350" cy="453072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 =0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</a:t>
            </a:r>
            <a:r>
              <a:rPr lang="en-US" altLang="en-US" baseline="-25000">
                <a:sym typeface="Symbol" panose="05050102010706020507" pitchFamily="18" charset="2"/>
              </a:rPr>
              <a:t>n+1</a:t>
            </a:r>
            <a:r>
              <a:rPr lang="en-US" altLang="en-US">
                <a:sym typeface="Symbol" panose="05050102010706020507" pitchFamily="18" charset="2"/>
              </a:rPr>
              <a:t> = </a:t>
            </a:r>
            <a:r>
              <a:rPr lang="en-US" altLang="en-US" baseline="-25000">
                <a:sym typeface="Symbol" panose="05050102010706020507" pitchFamily="18" charset="2"/>
              </a:rPr>
              <a:t>n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Recent history does not count</a:t>
            </a:r>
          </a:p>
          <a:p>
            <a:pPr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 =1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 </a:t>
            </a:r>
            <a:r>
              <a:rPr lang="en-US" altLang="en-US" baseline="-25000">
                <a:sym typeface="Symbol" panose="05050102010706020507" pitchFamily="18" charset="2"/>
              </a:rPr>
              <a:t>n+1</a:t>
            </a:r>
            <a:r>
              <a:rPr lang="en-US" altLang="en-US">
                <a:sym typeface="Symbol" panose="05050102010706020507" pitchFamily="18" charset="2"/>
              </a:rPr>
              <a:t> =  </a:t>
            </a:r>
            <a:r>
              <a:rPr lang="en-US" altLang="en-US" i="1">
                <a:sym typeface="Symbol" panose="05050102010706020507" pitchFamily="18" charset="2"/>
              </a:rPr>
              <a:t>t</a:t>
            </a:r>
            <a:r>
              <a:rPr lang="en-US" altLang="en-US" baseline="-25000">
                <a:sym typeface="Symbol" panose="05050102010706020507" pitchFamily="18" charset="2"/>
              </a:rPr>
              <a:t>n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Only the actual last CPU burst counts</a:t>
            </a:r>
          </a:p>
          <a:p>
            <a:pPr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If we expand the formula, we get:</a:t>
            </a:r>
          </a:p>
          <a:p>
            <a:pPr lvl="2">
              <a:lnSpc>
                <a:spcPct val="90000"/>
              </a:lnSpc>
              <a:buFont typeface="Webdings" panose="05030102010509060703" pitchFamily="18" charset="2"/>
              <a:buNone/>
            </a:pPr>
            <a:r>
              <a:rPr lang="en-US" altLang="en-US">
                <a:sym typeface="Symbol" panose="05050102010706020507" pitchFamily="18" charset="2"/>
              </a:rPr>
              <a:t></a:t>
            </a:r>
            <a:r>
              <a:rPr lang="en-US" altLang="en-US" i="1" baseline="-25000">
                <a:sym typeface="Symbol" panose="05050102010706020507" pitchFamily="18" charset="2"/>
              </a:rPr>
              <a:t>n</a:t>
            </a:r>
            <a:r>
              <a:rPr lang="en-US" altLang="en-US" baseline="-25000">
                <a:sym typeface="Symbol" panose="05050102010706020507" pitchFamily="18" charset="2"/>
              </a:rPr>
              <a:t>+1</a:t>
            </a:r>
            <a:r>
              <a:rPr lang="en-US" altLang="en-US">
                <a:sym typeface="Symbol" panose="05050102010706020507" pitchFamily="18" charset="2"/>
              </a:rPr>
              <a:t> =  t</a:t>
            </a:r>
            <a:r>
              <a:rPr lang="en-US" altLang="en-US" i="1" baseline="-25000">
                <a:sym typeface="Symbol" panose="05050102010706020507" pitchFamily="18" charset="2"/>
              </a:rPr>
              <a:t>n</a:t>
            </a:r>
            <a:r>
              <a:rPr lang="en-US" altLang="en-US">
                <a:sym typeface="Symbol" panose="05050102010706020507" pitchFamily="18" charset="2"/>
              </a:rPr>
              <a:t>+(1</a:t>
            </a:r>
            <a:r>
              <a:rPr lang="en-US" altLang="en-US" i="1">
                <a:sym typeface="Symbol" panose="05050102010706020507" pitchFamily="18" charset="2"/>
              </a:rPr>
              <a:t> - </a:t>
            </a:r>
            <a:r>
              <a:rPr lang="en-US" altLang="en-US">
                <a:sym typeface="Symbol" panose="05050102010706020507" pitchFamily="18" charset="2"/>
              </a:rPr>
              <a:t></a:t>
            </a:r>
            <a:r>
              <a:rPr lang="en-US" altLang="en-US" i="1">
                <a:sym typeface="Symbol" panose="05050102010706020507" pitchFamily="18" charset="2"/>
              </a:rPr>
              <a:t>)</a:t>
            </a:r>
            <a:r>
              <a:rPr lang="en-US" altLang="en-US">
                <a:sym typeface="Symbol" panose="05050102010706020507" pitchFamily="18" charset="2"/>
              </a:rPr>
              <a:t> </a:t>
            </a:r>
            <a:r>
              <a:rPr lang="en-US" altLang="en-US" i="1">
                <a:sym typeface="Symbol" panose="05050102010706020507" pitchFamily="18" charset="2"/>
              </a:rPr>
              <a:t>t</a:t>
            </a:r>
            <a:r>
              <a:rPr lang="en-US" altLang="en-US" i="1" baseline="-25000">
                <a:sym typeface="Symbol" panose="05050102010706020507" pitchFamily="18" charset="2"/>
              </a:rPr>
              <a:t>n</a:t>
            </a:r>
            <a:r>
              <a:rPr lang="en-US" altLang="en-US" i="1">
                <a:sym typeface="Symbol" panose="05050102010706020507" pitchFamily="18" charset="2"/>
              </a:rPr>
              <a:t> </a:t>
            </a:r>
            <a:r>
              <a:rPr lang="en-US" altLang="en-US" baseline="-25000">
                <a:sym typeface="Symbol" panose="05050102010706020507" pitchFamily="18" charset="2"/>
              </a:rPr>
              <a:t>-1</a:t>
            </a:r>
            <a:r>
              <a:rPr lang="en-US" altLang="en-US" i="1" baseline="-25000"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+ …</a:t>
            </a:r>
          </a:p>
          <a:p>
            <a:pPr lvl="2">
              <a:lnSpc>
                <a:spcPct val="90000"/>
              </a:lnSpc>
              <a:buFont typeface="Webdings" panose="05030102010509060703" pitchFamily="18" charset="2"/>
              <a:buNone/>
            </a:pPr>
            <a:r>
              <a:rPr lang="en-US" altLang="en-US">
                <a:sym typeface="Symbol" panose="05050102010706020507" pitchFamily="18" charset="2"/>
              </a:rPr>
              <a:t>            </a:t>
            </a:r>
            <a:r>
              <a:rPr lang="en-US" altLang="en-US" i="1">
                <a:sym typeface="Symbol" panose="05050102010706020507" pitchFamily="18" charset="2"/>
              </a:rPr>
              <a:t>+(</a:t>
            </a:r>
            <a:r>
              <a:rPr lang="en-US" altLang="en-US">
                <a:sym typeface="Symbol" panose="05050102010706020507" pitchFamily="18" charset="2"/>
              </a:rPr>
              <a:t>1 -  </a:t>
            </a:r>
            <a:r>
              <a:rPr lang="en-US" altLang="en-US" i="1">
                <a:sym typeface="Symbol" panose="05050102010706020507" pitchFamily="18" charset="2"/>
              </a:rPr>
              <a:t>)</a:t>
            </a:r>
            <a:r>
              <a:rPr lang="en-US" altLang="en-US" i="1" baseline="30000">
                <a:sym typeface="Symbol" panose="05050102010706020507" pitchFamily="18" charset="2"/>
              </a:rPr>
              <a:t>j</a:t>
            </a:r>
            <a:r>
              <a:rPr lang="en-US" altLang="en-US" baseline="30000"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 </a:t>
            </a:r>
            <a:r>
              <a:rPr lang="en-US" altLang="en-US" i="1">
                <a:sym typeface="Symbol" panose="05050102010706020507" pitchFamily="18" charset="2"/>
              </a:rPr>
              <a:t>t</a:t>
            </a:r>
            <a:r>
              <a:rPr lang="en-US" altLang="en-US" i="1" baseline="-25000">
                <a:sym typeface="Symbol" panose="05050102010706020507" pitchFamily="18" charset="2"/>
              </a:rPr>
              <a:t>n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 baseline="-25000">
                <a:sym typeface="Symbol" panose="05050102010706020507" pitchFamily="18" charset="2"/>
              </a:rPr>
              <a:t>-</a:t>
            </a:r>
            <a:r>
              <a:rPr lang="en-US" altLang="en-US" i="1" baseline="-25000">
                <a:sym typeface="Symbol" panose="05050102010706020507" pitchFamily="18" charset="2"/>
              </a:rPr>
              <a:t>j</a:t>
            </a:r>
            <a:r>
              <a:rPr lang="en-US" altLang="en-US" i="1"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+ …</a:t>
            </a:r>
          </a:p>
          <a:p>
            <a:pPr lvl="2">
              <a:lnSpc>
                <a:spcPct val="90000"/>
              </a:lnSpc>
              <a:buFont typeface="Webdings" panose="05030102010509060703" pitchFamily="18" charset="2"/>
              <a:buNone/>
            </a:pPr>
            <a:r>
              <a:rPr lang="en-US" altLang="en-US">
                <a:sym typeface="Symbol" panose="05050102010706020507" pitchFamily="18" charset="2"/>
              </a:rPr>
              <a:t>            </a:t>
            </a:r>
            <a:r>
              <a:rPr lang="en-US" altLang="en-US" i="1">
                <a:sym typeface="Symbol" panose="05050102010706020507" pitchFamily="18" charset="2"/>
              </a:rPr>
              <a:t>+(</a:t>
            </a:r>
            <a:r>
              <a:rPr lang="en-US" altLang="en-US">
                <a:sym typeface="Symbol" panose="05050102010706020507" pitchFamily="18" charset="2"/>
              </a:rPr>
              <a:t>1 -  </a:t>
            </a:r>
            <a:r>
              <a:rPr lang="en-US" altLang="en-US" i="1">
                <a:sym typeface="Symbol" panose="05050102010706020507" pitchFamily="18" charset="2"/>
              </a:rPr>
              <a:t>)</a:t>
            </a:r>
            <a:r>
              <a:rPr lang="en-US" altLang="en-US" i="1" baseline="30000">
                <a:sym typeface="Symbol" panose="05050102010706020507" pitchFamily="18" charset="2"/>
              </a:rPr>
              <a:t>n</a:t>
            </a:r>
            <a:r>
              <a:rPr lang="en-US" altLang="en-US" baseline="30000">
                <a:sym typeface="Symbol" panose="05050102010706020507" pitchFamily="18" charset="2"/>
              </a:rPr>
              <a:t> +1 </a:t>
            </a:r>
            <a:r>
              <a:rPr lang="en-US" altLang="en-US">
                <a:sym typeface="Symbol" panose="05050102010706020507" pitchFamily="18" charset="2"/>
              </a:rPr>
              <a:t></a:t>
            </a:r>
            <a:r>
              <a:rPr lang="en-US" altLang="en-US" baseline="-25000">
                <a:sym typeface="Symbol" panose="05050102010706020507" pitchFamily="18" charset="2"/>
              </a:rPr>
              <a:t>0</a:t>
            </a:r>
            <a:br>
              <a:rPr lang="en-US" altLang="en-US" baseline="-25000">
                <a:sym typeface="Symbol" panose="05050102010706020507" pitchFamily="18" charset="2"/>
              </a:rPr>
            </a:br>
            <a:endParaRPr lang="en-US" altLang="en-US" baseline="-2500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Since both  and (1 - ) are less than or equal to 1, each successive term has less weight than its predecessor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766147F1-9D27-E1DB-B908-405F2CCBD7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16200" y="277813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Example of Shortest-remaining-time-first</a:t>
            </a:r>
          </a:p>
        </p:txBody>
      </p:sp>
      <p:sp>
        <p:nvSpPr>
          <p:cNvPr id="19459" name="Rectangle 36">
            <a:extLst>
              <a:ext uri="{FF2B5EF4-FFF2-40B4-BE49-F238E27FC236}">
                <a16:creationId xmlns:a16="http://schemas.microsoft.com/office/drawing/2014/main" id="{8F9D8309-6228-71DE-8E99-FE9E3652E9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97150" y="1233489"/>
            <a:ext cx="7600950" cy="4530725"/>
          </a:xfrm>
        </p:spPr>
        <p:txBody>
          <a:bodyPr>
            <a:normAutofit fontScale="77500" lnSpcReduction="20000"/>
          </a:bodyPr>
          <a:lstStyle/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/>
              <a:t>Now we add the concepts of varying arrival times and preemption to the analysis</a:t>
            </a:r>
          </a:p>
          <a:p>
            <a:pPr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/>
              <a:t>		         </a:t>
            </a:r>
            <a:r>
              <a:rPr lang="en-US" altLang="en-US" u="sng" dirty="0" err="1"/>
              <a:t>Process</a:t>
            </a:r>
            <a:r>
              <a:rPr lang="en-US" altLang="en-US" u="sng" dirty="0" err="1">
                <a:solidFill>
                  <a:schemeClr val="bg1"/>
                </a:solidFill>
              </a:rPr>
              <a:t>A</a:t>
            </a:r>
            <a:r>
              <a:rPr lang="en-US" altLang="en-US" u="sng" dirty="0">
                <a:solidFill>
                  <a:schemeClr val="bg1"/>
                </a:solidFill>
              </a:rPr>
              <a:t>	</a:t>
            </a:r>
            <a:r>
              <a:rPr lang="en-US" altLang="en-US" u="sng" dirty="0" err="1">
                <a:solidFill>
                  <a:schemeClr val="bg1"/>
                </a:solidFill>
              </a:rPr>
              <a:t>arri</a:t>
            </a:r>
            <a:r>
              <a:rPr lang="en-US" altLang="en-US" u="sng" dirty="0">
                <a:solidFill>
                  <a:schemeClr val="bg1"/>
                </a:solidFill>
              </a:rPr>
              <a:t> </a:t>
            </a:r>
            <a:r>
              <a:rPr lang="en-US" altLang="en-US" i="1" u="sng" dirty="0"/>
              <a:t>Arrival </a:t>
            </a:r>
            <a:r>
              <a:rPr lang="en-US" altLang="en-US" u="sng" dirty="0" err="1"/>
              <a:t>Time</a:t>
            </a:r>
            <a:r>
              <a:rPr lang="en-US" altLang="en-US" u="sng" dirty="0" err="1">
                <a:solidFill>
                  <a:schemeClr val="bg1"/>
                </a:solidFill>
              </a:rPr>
              <a:t>T</a:t>
            </a:r>
            <a:r>
              <a:rPr lang="en-US" altLang="en-US" dirty="0"/>
              <a:t>	</a:t>
            </a:r>
            <a:r>
              <a:rPr lang="en-US" altLang="en-US" u="sng" dirty="0"/>
              <a:t>Burst Time</a:t>
            </a:r>
            <a:endParaRPr lang="en-US" altLang="en-US" dirty="0"/>
          </a:p>
          <a:p>
            <a:pPr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</a:t>
            </a:r>
            <a:r>
              <a:rPr lang="en-US" altLang="en-US" dirty="0"/>
              <a:t>	</a:t>
            </a:r>
            <a:r>
              <a:rPr lang="en-US" altLang="en-US" dirty="0">
                <a:solidFill>
                  <a:srgbClr val="000000"/>
                </a:solidFill>
              </a:rPr>
              <a:t>0</a:t>
            </a:r>
            <a:r>
              <a:rPr lang="en-US" altLang="en-US" dirty="0"/>
              <a:t>	8</a:t>
            </a:r>
          </a:p>
          <a:p>
            <a:pPr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 	</a:t>
            </a:r>
            <a:r>
              <a:rPr lang="en-US" altLang="en-US" dirty="0">
                <a:solidFill>
                  <a:srgbClr val="000000"/>
                </a:solidFill>
              </a:rPr>
              <a:t>1</a:t>
            </a:r>
            <a:r>
              <a:rPr lang="en-US" altLang="en-US" dirty="0"/>
              <a:t>	4</a:t>
            </a:r>
          </a:p>
          <a:p>
            <a:pPr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3</a:t>
            </a:r>
            <a:r>
              <a:rPr lang="en-US" altLang="en-US" dirty="0"/>
              <a:t>	</a:t>
            </a:r>
            <a:r>
              <a:rPr lang="en-US" altLang="en-US" dirty="0">
                <a:solidFill>
                  <a:srgbClr val="000000"/>
                </a:solidFill>
              </a:rPr>
              <a:t>2</a:t>
            </a:r>
            <a:r>
              <a:rPr lang="en-US" altLang="en-US" dirty="0"/>
              <a:t>	9</a:t>
            </a:r>
          </a:p>
          <a:p>
            <a:pPr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4</a:t>
            </a:r>
            <a:r>
              <a:rPr lang="en-US" altLang="en-US" dirty="0"/>
              <a:t>	</a:t>
            </a:r>
            <a:r>
              <a:rPr lang="en-US" altLang="en-US" dirty="0">
                <a:solidFill>
                  <a:srgbClr val="000000"/>
                </a:solidFill>
              </a:rPr>
              <a:t>3</a:t>
            </a:r>
            <a:r>
              <a:rPr lang="en-US" altLang="en-US" dirty="0"/>
              <a:t>	5</a:t>
            </a: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i="1" dirty="0"/>
              <a:t>Preemptive </a:t>
            </a:r>
            <a:r>
              <a:rPr lang="en-US" altLang="en-US" dirty="0"/>
              <a:t>SJF Gantt Chart</a:t>
            </a: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dirty="0"/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dirty="0"/>
          </a:p>
          <a:p>
            <a:pPr marL="0" indent="0"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dirty="0"/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dirty="0"/>
              <a:t>Average waiting time = [(10-1)+(1-1)+(17-2)+5-3)]/4 = 26/4 = 6.5 </a:t>
            </a:r>
            <a:r>
              <a:rPr lang="en-US" altLang="en-US" dirty="0" err="1"/>
              <a:t>msec</a:t>
            </a:r>
            <a:endParaRPr lang="en-US" altLang="en-US" dirty="0"/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i="1" baseline="-25000" dirty="0"/>
          </a:p>
          <a:p>
            <a:pPr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i="1" baseline="-25000" dirty="0"/>
          </a:p>
        </p:txBody>
      </p:sp>
      <p:pic>
        <p:nvPicPr>
          <p:cNvPr id="35844" name="Picture 1">
            <a:extLst>
              <a:ext uri="{FF2B5EF4-FFF2-40B4-BE49-F238E27FC236}">
                <a16:creationId xmlns:a16="http://schemas.microsoft.com/office/drawing/2014/main" id="{05ECE68A-2EE1-1DCC-A7F6-30F8AAF2F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4" y="4284663"/>
            <a:ext cx="6535737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BFF522D4-17CB-0FFE-C550-476F1CBB3A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87614" y="201613"/>
            <a:ext cx="7723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Priority Scheduling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03A2DC84-D7EE-594A-81ED-1E34C67BA8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6650" y="1233489"/>
            <a:ext cx="7423150" cy="4530725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A priority number (integer) is associated with each process</a:t>
            </a:r>
          </a:p>
          <a:p>
            <a:endParaRPr lang="en-US" altLang="en-US" sz="800"/>
          </a:p>
          <a:p>
            <a:r>
              <a:rPr lang="en-US" altLang="en-US"/>
              <a:t>The CPU is allocated to the process with the highest priority (smallest integer </a:t>
            </a:r>
            <a:r>
              <a:rPr lang="en-US" altLang="en-US">
                <a:sym typeface="Symbol" panose="05050102010706020507" pitchFamily="18" charset="2"/>
              </a:rPr>
              <a:t> highest priority)</a:t>
            </a:r>
          </a:p>
          <a:p>
            <a:pPr lvl="1"/>
            <a:r>
              <a:rPr lang="en-US" altLang="en-US"/>
              <a:t>Preemptive</a:t>
            </a:r>
          </a:p>
          <a:p>
            <a:pPr lvl="1"/>
            <a:r>
              <a:rPr lang="en-US" altLang="en-US"/>
              <a:t>Nonpreemptive</a:t>
            </a:r>
          </a:p>
          <a:p>
            <a:pPr lvl="1"/>
            <a:endParaRPr lang="en-US" altLang="en-US" sz="800"/>
          </a:p>
          <a:p>
            <a:r>
              <a:rPr lang="en-US" altLang="en-US"/>
              <a:t>SJF is priority scheduling where priority is the inverse of predicted next CPU burst time</a:t>
            </a:r>
          </a:p>
          <a:p>
            <a:endParaRPr lang="en-US" altLang="en-US" sz="800"/>
          </a:p>
          <a:p>
            <a:r>
              <a:rPr lang="en-US" altLang="en-US">
                <a:solidFill>
                  <a:srgbClr val="FF0000"/>
                </a:solidFill>
              </a:rPr>
              <a:t>Problem</a:t>
            </a:r>
            <a:r>
              <a:rPr lang="en-US" altLang="en-US"/>
              <a:t> </a:t>
            </a:r>
            <a:r>
              <a:rPr lang="en-US" altLang="en-US">
                <a:sym typeface="Symbol" panose="05050102010706020507" pitchFamily="18" charset="2"/>
              </a:rPr>
              <a:t> </a:t>
            </a:r>
            <a:r>
              <a:rPr lang="en-US" altLang="en-US" b="1">
                <a:solidFill>
                  <a:srgbClr val="3366FF"/>
                </a:solidFill>
                <a:sym typeface="Symbol" panose="05050102010706020507" pitchFamily="18" charset="2"/>
              </a:rPr>
              <a:t>Starvation</a:t>
            </a:r>
            <a:r>
              <a:rPr lang="en-US" altLang="en-US" b="1"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– low priority processes may never execute</a:t>
            </a:r>
          </a:p>
          <a:p>
            <a:endParaRPr lang="en-US" altLang="en-US" sz="800">
              <a:sym typeface="Symbol" panose="05050102010706020507" pitchFamily="18" charset="2"/>
            </a:endParaRPr>
          </a:p>
          <a:p>
            <a:r>
              <a:rPr lang="en-US" altLang="en-US">
                <a:solidFill>
                  <a:srgbClr val="FF0000"/>
                </a:solidFill>
                <a:sym typeface="Symbol" panose="05050102010706020507" pitchFamily="18" charset="2"/>
              </a:rPr>
              <a:t>Solution</a:t>
            </a:r>
            <a:r>
              <a:rPr lang="en-US" altLang="en-US">
                <a:sym typeface="Symbol" panose="05050102010706020507" pitchFamily="18" charset="2"/>
              </a:rPr>
              <a:t>  </a:t>
            </a:r>
            <a:r>
              <a:rPr lang="en-US" altLang="en-US" b="1">
                <a:solidFill>
                  <a:srgbClr val="3366FF"/>
                </a:solidFill>
                <a:sym typeface="Symbol" panose="05050102010706020507" pitchFamily="18" charset="2"/>
              </a:rPr>
              <a:t>Aging</a:t>
            </a:r>
            <a:r>
              <a:rPr lang="en-US" altLang="en-US" b="1"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– as time progresses increase the priority of the process</a:t>
            </a:r>
          </a:p>
          <a:p>
            <a:pPr>
              <a:buFont typeface="Monotype Sorts" pitchFamily="-84" charset="2"/>
              <a:buNone/>
            </a:pPr>
            <a:endParaRPr lang="en-US" altLang="en-US" b="1">
              <a:solidFill>
                <a:srgbClr val="3366FF"/>
              </a:solidFill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1857BB24-3AA7-C5E0-1889-B023F70EDE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30526" y="201613"/>
            <a:ext cx="72802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Example of Priority Scheduling</a:t>
            </a:r>
          </a:p>
        </p:txBody>
      </p:sp>
      <p:sp>
        <p:nvSpPr>
          <p:cNvPr id="39939" name="Rectangle 36">
            <a:extLst>
              <a:ext uri="{FF2B5EF4-FFF2-40B4-BE49-F238E27FC236}">
                <a16:creationId xmlns:a16="http://schemas.microsoft.com/office/drawing/2014/main" id="{3C22D81E-A275-2E8F-3907-E713EBBE54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0450" y="1233488"/>
            <a:ext cx="8337550" cy="4887912"/>
          </a:xfrm>
          <a:noFill/>
        </p:spPr>
        <p:txBody>
          <a:bodyPr>
            <a:normAutofit fontScale="85000" lnSpcReduction="20000"/>
          </a:bodyPr>
          <a:lstStyle/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/>
              <a:t>		         </a:t>
            </a:r>
            <a:r>
              <a:rPr lang="en-US" altLang="en-US" u="sng"/>
              <a:t>Process</a:t>
            </a:r>
            <a:r>
              <a:rPr lang="en-US" altLang="en-US" u="sng">
                <a:solidFill>
                  <a:schemeClr val="bg1"/>
                </a:solidFill>
              </a:rPr>
              <a:t>A	arri </a:t>
            </a:r>
            <a:r>
              <a:rPr lang="en-US" altLang="en-US" u="sng"/>
              <a:t>Burst Time</a:t>
            </a:r>
            <a:r>
              <a:rPr lang="en-US" altLang="en-US" u="sng">
                <a:solidFill>
                  <a:schemeClr val="bg1"/>
                </a:solidFill>
              </a:rPr>
              <a:t>T</a:t>
            </a:r>
            <a:r>
              <a:rPr lang="en-US" altLang="en-US"/>
              <a:t>	</a:t>
            </a:r>
            <a:r>
              <a:rPr lang="en-US" altLang="en-US" u="sng"/>
              <a:t>Priority</a:t>
            </a:r>
            <a:endParaRPr lang="en-US" altLang="en-US"/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/>
              <a:t>	1</a:t>
            </a:r>
            <a:r>
              <a:rPr lang="en-US" altLang="en-US">
                <a:solidFill>
                  <a:srgbClr val="000000"/>
                </a:solidFill>
              </a:rPr>
              <a:t>0</a:t>
            </a:r>
            <a:r>
              <a:rPr lang="en-US" altLang="en-US"/>
              <a:t>	3</a:t>
            </a:r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i="1" baseline="-25000"/>
              <a:t>2 	</a:t>
            </a:r>
            <a:r>
              <a:rPr lang="en-US" altLang="en-US">
                <a:solidFill>
                  <a:srgbClr val="000000"/>
                </a:solidFill>
              </a:rPr>
              <a:t>1</a:t>
            </a:r>
            <a:r>
              <a:rPr lang="en-US" altLang="en-US"/>
              <a:t>	1</a:t>
            </a:r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i="1" baseline="-25000"/>
              <a:t>3</a:t>
            </a:r>
            <a:r>
              <a:rPr lang="en-US" altLang="en-US"/>
              <a:t>	</a:t>
            </a:r>
            <a:r>
              <a:rPr lang="en-US" altLang="en-US">
                <a:solidFill>
                  <a:srgbClr val="000000"/>
                </a:solidFill>
              </a:rPr>
              <a:t>2</a:t>
            </a:r>
            <a:r>
              <a:rPr lang="en-US" altLang="en-US"/>
              <a:t>	4</a:t>
            </a:r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i="1" baseline="-25000"/>
              <a:t>4</a:t>
            </a:r>
            <a:r>
              <a:rPr lang="en-US" altLang="en-US"/>
              <a:t>	</a:t>
            </a:r>
            <a:r>
              <a:rPr lang="en-US" altLang="en-US">
                <a:solidFill>
                  <a:srgbClr val="000000"/>
                </a:solidFill>
              </a:rPr>
              <a:t>1</a:t>
            </a:r>
            <a:r>
              <a:rPr lang="en-US" altLang="en-US"/>
              <a:t>	5</a:t>
            </a:r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/>
              <a:t>		</a:t>
            </a:r>
            <a:r>
              <a:rPr lang="en-US" altLang="en-US" i="1"/>
              <a:t>P</a:t>
            </a:r>
            <a:r>
              <a:rPr lang="en-US" altLang="en-US" i="1" baseline="-25000"/>
              <a:t>5	</a:t>
            </a:r>
            <a:r>
              <a:rPr lang="en-US" altLang="en-US"/>
              <a:t>5	2</a:t>
            </a:r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baseline="-2500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/>
              <a:t>Priority scheduling Gantt Chart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/>
          </a:p>
          <a:p>
            <a:pPr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/>
              <a:t>Average waiting time = 8.2 msec</a:t>
            </a:r>
            <a:endParaRPr lang="en-US" altLang="en-US" i="1" baseline="-25000"/>
          </a:p>
        </p:txBody>
      </p:sp>
      <p:pic>
        <p:nvPicPr>
          <p:cNvPr id="39940" name="Picture 1">
            <a:extLst>
              <a:ext uri="{FF2B5EF4-FFF2-40B4-BE49-F238E27FC236}">
                <a16:creationId xmlns:a16="http://schemas.microsoft.com/office/drawing/2014/main" id="{FD971C0E-3AF3-EDE6-2762-CA0A0D221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4343401"/>
            <a:ext cx="6057900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Box 2">
            <a:extLst>
              <a:ext uri="{FF2B5EF4-FFF2-40B4-BE49-F238E27FC236}">
                <a16:creationId xmlns:a16="http://schemas.microsoft.com/office/drawing/2014/main" id="{81EA414F-D07E-FC3B-E0FF-C6E48BAAA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0525" y="4602164"/>
            <a:ext cx="331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39942" name="TextBox 3">
            <a:extLst>
              <a:ext uri="{FF2B5EF4-FFF2-40B4-BE49-F238E27FC236}">
                <a16:creationId xmlns:a16="http://schemas.microsoft.com/office/drawing/2014/main" id="{FA718DFC-25FC-C78D-DFF0-E754C8634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3339" y="4602164"/>
            <a:ext cx="333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5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1C065AE6-D744-E6C2-48C2-5F51192B03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762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Round Robin (RR)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C7E96A63-20E8-B6AC-5501-1FB194CD60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3000" y="1231900"/>
            <a:ext cx="7150100" cy="44831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Each process gets a small unit of CPU time (</a:t>
            </a:r>
            <a:r>
              <a:rPr lang="en-US" altLang="en-US" b="1">
                <a:solidFill>
                  <a:srgbClr val="3366FF"/>
                </a:solidFill>
              </a:rPr>
              <a:t>time</a:t>
            </a:r>
            <a:r>
              <a:rPr lang="en-US" altLang="en-US" b="1"/>
              <a:t> </a:t>
            </a:r>
            <a:r>
              <a:rPr lang="en-US" altLang="en-US" b="1">
                <a:solidFill>
                  <a:srgbClr val="3366FF"/>
                </a:solidFill>
              </a:rPr>
              <a:t>quantum</a:t>
            </a:r>
            <a:r>
              <a:rPr lang="en-US" altLang="en-US" b="1"/>
              <a:t> </a:t>
            </a:r>
            <a:r>
              <a:rPr lang="en-US" altLang="en-US" i="1"/>
              <a:t>q</a:t>
            </a:r>
            <a:r>
              <a:rPr lang="en-US" altLang="en-US"/>
              <a:t>), usually 10-100 milliseconds.  After this time has elapsed, the process is preempted and added to the end of the ready queue.</a:t>
            </a:r>
          </a:p>
          <a:p>
            <a:r>
              <a:rPr lang="en-US" altLang="en-US"/>
              <a:t>If there are </a:t>
            </a:r>
            <a:r>
              <a:rPr lang="en-US" altLang="en-US" i="1"/>
              <a:t>n</a:t>
            </a:r>
            <a:r>
              <a:rPr lang="en-US" altLang="en-US"/>
              <a:t> processes in the ready queue and the time quantum is </a:t>
            </a:r>
            <a:r>
              <a:rPr lang="en-US" altLang="en-US" i="1"/>
              <a:t>q</a:t>
            </a:r>
            <a:r>
              <a:rPr lang="en-US" altLang="en-US"/>
              <a:t>, then each process gets 1/</a:t>
            </a:r>
            <a:r>
              <a:rPr lang="en-US" altLang="en-US" i="1"/>
              <a:t>n</a:t>
            </a:r>
            <a:r>
              <a:rPr lang="en-US" altLang="en-US"/>
              <a:t> of the CPU time in chunks of at most </a:t>
            </a:r>
            <a:r>
              <a:rPr lang="en-US" altLang="en-US" i="1"/>
              <a:t>q</a:t>
            </a:r>
            <a:r>
              <a:rPr lang="en-US" altLang="en-US"/>
              <a:t> time units at once.  No process waits more than (</a:t>
            </a:r>
            <a:r>
              <a:rPr lang="en-US" altLang="en-US" i="1"/>
              <a:t>n</a:t>
            </a:r>
            <a:r>
              <a:rPr lang="en-US" altLang="en-US"/>
              <a:t>-1)</a:t>
            </a:r>
            <a:r>
              <a:rPr lang="en-US" altLang="en-US" i="1"/>
              <a:t>q </a:t>
            </a:r>
            <a:r>
              <a:rPr lang="en-US" altLang="en-US"/>
              <a:t>time units.</a:t>
            </a:r>
          </a:p>
          <a:p>
            <a:r>
              <a:rPr lang="en-US" altLang="en-US"/>
              <a:t>Timer interrupts every quantum to schedule next process</a:t>
            </a:r>
          </a:p>
          <a:p>
            <a:r>
              <a:rPr lang="en-US" altLang="en-US"/>
              <a:t>Performance</a:t>
            </a:r>
          </a:p>
          <a:p>
            <a:pPr lvl="1"/>
            <a:r>
              <a:rPr lang="en-US" altLang="en-US" i="1"/>
              <a:t>q</a:t>
            </a:r>
            <a:r>
              <a:rPr lang="en-US" altLang="en-US"/>
              <a:t> large </a:t>
            </a:r>
            <a:r>
              <a:rPr lang="en-US" altLang="en-US">
                <a:sym typeface="Symbol" panose="05050102010706020507" pitchFamily="18" charset="2"/>
              </a:rPr>
              <a:t> FIFO</a:t>
            </a:r>
          </a:p>
          <a:p>
            <a:pPr lvl="1"/>
            <a:r>
              <a:rPr lang="en-US" altLang="en-US" i="1">
                <a:sym typeface="Symbol" panose="05050102010706020507" pitchFamily="18" charset="2"/>
              </a:rPr>
              <a:t>q </a:t>
            </a:r>
            <a:r>
              <a:rPr lang="en-US" altLang="en-US">
                <a:sym typeface="Symbol" panose="05050102010706020507" pitchFamily="18" charset="2"/>
              </a:rPr>
              <a:t>small  </a:t>
            </a:r>
            <a:r>
              <a:rPr lang="en-US" altLang="en-US" i="1">
                <a:sym typeface="Symbol" panose="05050102010706020507" pitchFamily="18" charset="2"/>
              </a:rPr>
              <a:t>q </a:t>
            </a:r>
            <a:r>
              <a:rPr lang="en-US" altLang="en-US">
                <a:sym typeface="Symbol" panose="05050102010706020507" pitchFamily="18" charset="2"/>
              </a:rPr>
              <a:t>must be large with respect to context switch, otherwise overhead is too high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71117ED8-0398-6B97-D9CD-8273CC8E89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82901" y="139700"/>
            <a:ext cx="7750175" cy="647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Example of RR with Time Quantum = 4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C31FD2F4-B7B9-EE97-A307-B115CD2F02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78088" y="1193800"/>
            <a:ext cx="7351712" cy="4483100"/>
          </a:xfrm>
        </p:spPr>
        <p:txBody>
          <a:bodyPr>
            <a:normAutofit fontScale="70000" lnSpcReduction="20000"/>
          </a:bodyPr>
          <a:lstStyle/>
          <a:p>
            <a:pPr>
              <a:buNone/>
              <a:tabLst>
                <a:tab pos="2219325" algn="ctr"/>
                <a:tab pos="3994150" algn="ctr"/>
              </a:tabLst>
            </a:pPr>
            <a:r>
              <a:rPr lang="en-US" altLang="en-US"/>
              <a:t>		</a:t>
            </a:r>
            <a:r>
              <a:rPr lang="en-US" altLang="en-US" u="sng"/>
              <a:t>Process</a:t>
            </a:r>
            <a:r>
              <a:rPr lang="en-US" altLang="en-US"/>
              <a:t>	</a:t>
            </a:r>
            <a:r>
              <a:rPr lang="en-US" altLang="en-US" u="sng"/>
              <a:t>Burst Time</a:t>
            </a:r>
          </a:p>
          <a:p>
            <a:pPr>
              <a:buNone/>
              <a:tabLst>
                <a:tab pos="2219325" algn="ctr"/>
                <a:tab pos="3994150" algn="ctr"/>
              </a:tabLst>
            </a:pPr>
            <a:r>
              <a:rPr lang="en-US" altLang="en-US" i="1"/>
              <a:t>		P</a:t>
            </a:r>
            <a:r>
              <a:rPr lang="en-US" altLang="en-US" i="1" baseline="-25000"/>
              <a:t>1	</a:t>
            </a:r>
            <a:r>
              <a:rPr lang="en-US" altLang="en-US"/>
              <a:t>24</a:t>
            </a:r>
          </a:p>
          <a:p>
            <a:pPr>
              <a:buNone/>
              <a:tabLst>
                <a:tab pos="2219325" algn="ctr"/>
                <a:tab pos="3994150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i="1" baseline="-25000"/>
              <a:t>2	 </a:t>
            </a:r>
            <a:r>
              <a:rPr lang="en-US" altLang="en-US"/>
              <a:t>3</a:t>
            </a:r>
          </a:p>
          <a:p>
            <a:pPr>
              <a:buNone/>
              <a:tabLst>
                <a:tab pos="2219325" algn="ctr"/>
                <a:tab pos="3994150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i="1" baseline="-25000"/>
              <a:t>3	</a:t>
            </a:r>
            <a:r>
              <a:rPr lang="en-US" altLang="en-US"/>
              <a:t>3	</a:t>
            </a:r>
          </a:p>
          <a:p>
            <a:pPr>
              <a:tabLst>
                <a:tab pos="2219325" algn="ctr"/>
                <a:tab pos="3994150" algn="ctr"/>
              </a:tabLst>
            </a:pPr>
            <a:r>
              <a:rPr lang="en-US" altLang="en-US"/>
              <a:t>The Gantt chart is: 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pPr>
              <a:tabLst>
                <a:tab pos="2219325" algn="ctr"/>
                <a:tab pos="3994150" algn="ctr"/>
              </a:tabLst>
            </a:pPr>
            <a:r>
              <a:rPr lang="en-US" altLang="en-US"/>
              <a:t>Typically, higher average turnaround than SJF, but better </a:t>
            </a:r>
            <a:r>
              <a:rPr lang="en-US" altLang="en-US" b="1" i="1"/>
              <a:t>response</a:t>
            </a:r>
          </a:p>
          <a:p>
            <a:pPr>
              <a:tabLst>
                <a:tab pos="2219325" algn="ctr"/>
                <a:tab pos="3994150" algn="ctr"/>
              </a:tabLst>
            </a:pPr>
            <a:r>
              <a:rPr lang="en-US" altLang="en-US"/>
              <a:t>q should be large compared to context switch time</a:t>
            </a:r>
          </a:p>
          <a:p>
            <a:pPr>
              <a:tabLst>
                <a:tab pos="2219325" algn="ctr"/>
                <a:tab pos="3994150" algn="ctr"/>
              </a:tabLst>
            </a:pPr>
            <a:r>
              <a:rPr lang="en-US" altLang="en-US"/>
              <a:t>q usually 10ms to 100ms, context switch &lt; 10 usec</a:t>
            </a:r>
          </a:p>
        </p:txBody>
      </p:sp>
      <p:pic>
        <p:nvPicPr>
          <p:cNvPr id="44036" name="Picture 1">
            <a:extLst>
              <a:ext uri="{FF2B5EF4-FFF2-40B4-BE49-F238E27FC236}">
                <a16:creationId xmlns:a16="http://schemas.microsoft.com/office/drawing/2014/main" id="{F648D269-FE9E-89BF-45E8-8D3CDCE5D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589" y="3227389"/>
            <a:ext cx="6770687" cy="78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5CCE224F-6C31-6633-9125-825F4A19C4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One-to-One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925022F4-B148-1759-8BAA-8BA8A4E701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0450" y="1233489"/>
            <a:ext cx="5772150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Each user-level thread maps to kernel thread</a:t>
            </a:r>
          </a:p>
          <a:p>
            <a:r>
              <a:rPr lang="en-US" altLang="en-US"/>
              <a:t>Creating a user-level thread creates a kernel thread</a:t>
            </a:r>
          </a:p>
          <a:p>
            <a:r>
              <a:rPr lang="en-US" altLang="en-US"/>
              <a:t>More concurrency than many-to-one</a:t>
            </a:r>
          </a:p>
          <a:p>
            <a:r>
              <a:rPr lang="en-US" altLang="en-US"/>
              <a:t>Number of threads per process sometimes restricted due to overhead</a:t>
            </a:r>
          </a:p>
          <a:p>
            <a:r>
              <a:rPr lang="en-US" altLang="en-US"/>
              <a:t>Examples</a:t>
            </a:r>
          </a:p>
          <a:p>
            <a:pPr lvl="1"/>
            <a:r>
              <a:rPr lang="en-US" altLang="en-US"/>
              <a:t>Windows</a:t>
            </a:r>
          </a:p>
          <a:p>
            <a:pPr lvl="1"/>
            <a:r>
              <a:rPr lang="en-US" altLang="en-US"/>
              <a:t>Linux</a:t>
            </a:r>
          </a:p>
          <a:p>
            <a:pPr lvl="1"/>
            <a:r>
              <a:rPr lang="en-US" altLang="en-US"/>
              <a:t>Solaris 9 and later</a:t>
            </a:r>
          </a:p>
        </p:txBody>
      </p:sp>
      <p:pic>
        <p:nvPicPr>
          <p:cNvPr id="28676" name="Picture 1" descr="4_06.pdf">
            <a:extLst>
              <a:ext uri="{FF2B5EF4-FFF2-40B4-BE49-F238E27FC236}">
                <a16:creationId xmlns:a16="http://schemas.microsoft.com/office/drawing/2014/main" id="{9195B309-3CE2-4731-E630-9623485CB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1" y="3048000"/>
            <a:ext cx="4475163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9B796F49-4EDD-1266-5894-CDDCAE4822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87625" y="182563"/>
            <a:ext cx="7829550" cy="525462"/>
          </a:xfrm>
        </p:spPr>
        <p:txBody>
          <a:bodyPr/>
          <a:lstStyle/>
          <a:p>
            <a:pPr eaLnBrk="1" hangingPunct="1"/>
            <a:r>
              <a:rPr lang="en-US" altLang="en-US" sz="2800"/>
              <a:t>Time Quantum and Context Switch Time</a:t>
            </a:r>
          </a:p>
        </p:txBody>
      </p:sp>
      <p:pic>
        <p:nvPicPr>
          <p:cNvPr id="46083" name="Picture 7">
            <a:extLst>
              <a:ext uri="{FF2B5EF4-FFF2-40B4-BE49-F238E27FC236}">
                <a16:creationId xmlns:a16="http://schemas.microsoft.com/office/drawing/2014/main" id="{C9C7A76B-E132-5447-1209-D33C502D2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449389"/>
            <a:ext cx="6527800" cy="290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5B024882-1022-8ECB-756A-1E5E3FA3EB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4264" y="266700"/>
            <a:ext cx="8535987" cy="457200"/>
          </a:xfrm>
        </p:spPr>
        <p:txBody>
          <a:bodyPr/>
          <a:lstStyle/>
          <a:p>
            <a:pPr eaLnBrk="1" hangingPunct="1"/>
            <a:r>
              <a:rPr lang="en-US" altLang="en-US" sz="2400"/>
              <a:t>Turnaround Time Varies With The Time Quantum</a:t>
            </a:r>
          </a:p>
        </p:txBody>
      </p:sp>
      <p:pic>
        <p:nvPicPr>
          <p:cNvPr id="48131" name="Picture 7">
            <a:extLst>
              <a:ext uri="{FF2B5EF4-FFF2-40B4-BE49-F238E27FC236}">
                <a16:creationId xmlns:a16="http://schemas.microsoft.com/office/drawing/2014/main" id="{D1011664-C3EF-09C0-BCEA-77C0EFB0F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89" y="1379539"/>
            <a:ext cx="5005387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Box 3">
            <a:extLst>
              <a:ext uri="{FF2B5EF4-FFF2-40B4-BE49-F238E27FC236}">
                <a16:creationId xmlns:a16="http://schemas.microsoft.com/office/drawing/2014/main" id="{56571921-9760-7B82-6374-0857AABA5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0" y="3744914"/>
            <a:ext cx="23129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09" rIns="91417" bIns="45709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300">
                <a:latin typeface="Verdana" panose="020B0604030504040204" pitchFamily="34" charset="0"/>
              </a:rPr>
              <a:t>80% of CPU bursts should be shorter than q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3EFEC993-8505-B00A-31DE-EFC1233501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7138" y="153988"/>
            <a:ext cx="7713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Multilevel Queue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A496E9A4-DA0B-4959-19FF-EE45ABE74F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8550" y="1068389"/>
            <a:ext cx="7537450" cy="5221287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Ready queue is partitioned into separate queues, eg: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foreground</a:t>
            </a:r>
            <a:r>
              <a:rPr lang="en-US" altLang="en-US"/>
              <a:t> (interactive)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background</a:t>
            </a:r>
            <a:r>
              <a:rPr lang="en-US" altLang="en-US"/>
              <a:t> (batch)</a:t>
            </a:r>
          </a:p>
          <a:p>
            <a:r>
              <a:rPr lang="en-US" altLang="en-US"/>
              <a:t>Process permanently in a given queue</a:t>
            </a:r>
            <a:endParaRPr lang="en-US" altLang="en-US" sz="800"/>
          </a:p>
          <a:p>
            <a:r>
              <a:rPr lang="en-US" altLang="en-US"/>
              <a:t>Each queue has its own scheduling algorithm:</a:t>
            </a:r>
          </a:p>
          <a:p>
            <a:pPr lvl="1"/>
            <a:r>
              <a:rPr lang="en-US" altLang="en-US"/>
              <a:t>foreground – RR</a:t>
            </a:r>
          </a:p>
          <a:p>
            <a:pPr lvl="1"/>
            <a:r>
              <a:rPr lang="en-US" altLang="en-US"/>
              <a:t>background – FCFS</a:t>
            </a:r>
            <a:endParaRPr lang="en-US" altLang="en-US" sz="800"/>
          </a:p>
          <a:p>
            <a:r>
              <a:rPr lang="en-US" altLang="en-US"/>
              <a:t>Scheduling must be done between the queues:</a:t>
            </a:r>
          </a:p>
          <a:p>
            <a:pPr lvl="1"/>
            <a:r>
              <a:rPr lang="en-US" altLang="en-US"/>
              <a:t>Fixed priority scheduling; (i.e., serve all from foreground then from background).  Possibility of starvation.</a:t>
            </a:r>
          </a:p>
          <a:p>
            <a:pPr lvl="1"/>
            <a:r>
              <a:rPr lang="en-US" altLang="en-US"/>
              <a:t>Time slice – each queue gets a certain amount of CPU time which it can schedule amongst its processes; i.e., 80% to foreground in RR</a:t>
            </a:r>
          </a:p>
          <a:p>
            <a:pPr lvl="1"/>
            <a:r>
              <a:rPr lang="en-US" altLang="en-US"/>
              <a:t>20% to background in FCFS 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48CF3713-A3A2-C5BC-2ABC-1419755B9B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14614" y="188913"/>
            <a:ext cx="7596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Multilevel Queue Scheduling</a:t>
            </a:r>
          </a:p>
        </p:txBody>
      </p:sp>
      <p:pic>
        <p:nvPicPr>
          <p:cNvPr id="52227" name="Picture 4" descr="5">
            <a:extLst>
              <a:ext uri="{FF2B5EF4-FFF2-40B4-BE49-F238E27FC236}">
                <a16:creationId xmlns:a16="http://schemas.microsoft.com/office/drawing/2014/main" id="{EA6F8207-682C-1AE6-CCAC-5BEC8E8B7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0" y="1466850"/>
            <a:ext cx="66865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6D4E5AF3-F7DF-917D-32F4-5E37703B2F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84400" y="239713"/>
            <a:ext cx="8026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Multilevel Feedback Queue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E8D5E42F-5034-FF99-3FFB-F0202ECD3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3488" y="1468438"/>
            <a:ext cx="7351712" cy="4483100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A process can move between the various queues; aging can be implemented this way</a:t>
            </a:r>
          </a:p>
          <a:p>
            <a:r>
              <a:rPr lang="en-US" altLang="en-US"/>
              <a:t>Multilevel-feedback-queue scheduler defined by the following parameters:</a:t>
            </a:r>
          </a:p>
          <a:p>
            <a:pPr lvl="1"/>
            <a:r>
              <a:rPr lang="en-US" altLang="en-US"/>
              <a:t>number of queues</a:t>
            </a:r>
          </a:p>
          <a:p>
            <a:pPr lvl="1"/>
            <a:r>
              <a:rPr lang="en-US" altLang="en-US"/>
              <a:t>scheduling algorithms for each queue</a:t>
            </a:r>
          </a:p>
          <a:p>
            <a:pPr lvl="1"/>
            <a:r>
              <a:rPr lang="en-US" altLang="en-US"/>
              <a:t>method used to determine when to upgrade a process</a:t>
            </a:r>
          </a:p>
          <a:p>
            <a:pPr lvl="1"/>
            <a:r>
              <a:rPr lang="en-US" altLang="en-US"/>
              <a:t>method used to determine when to demote a process</a:t>
            </a:r>
          </a:p>
          <a:p>
            <a:pPr lvl="1"/>
            <a:r>
              <a:rPr lang="en-US" altLang="en-US"/>
              <a:t>method used to determine which queue a process will enter when that process needs service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80E1F137-D347-79B9-A68F-6C8FC343C8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95600" y="50800"/>
            <a:ext cx="7710488" cy="6794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Example of Multilevel Feedback Queue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CA8AB9F2-A81A-4702-21C6-344B307BDC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0450" y="1233489"/>
            <a:ext cx="4065588" cy="4530725"/>
          </a:xfrm>
        </p:spPr>
        <p:txBody>
          <a:bodyPr/>
          <a:lstStyle/>
          <a:p>
            <a:r>
              <a:rPr lang="en-US" altLang="en-US"/>
              <a:t>Three queues: </a:t>
            </a:r>
          </a:p>
          <a:p>
            <a:pPr lvl="1"/>
            <a:r>
              <a:rPr lang="en-US" altLang="en-US" sz="1400" i="1"/>
              <a:t>Q</a:t>
            </a:r>
            <a:r>
              <a:rPr lang="en-US" altLang="en-US" sz="1400" baseline="-25000"/>
              <a:t>0</a:t>
            </a:r>
            <a:r>
              <a:rPr lang="en-US" altLang="en-US" sz="1400"/>
              <a:t> – RR with time quantum 8 milliseconds</a:t>
            </a:r>
          </a:p>
          <a:p>
            <a:pPr lvl="1"/>
            <a:r>
              <a:rPr lang="en-US" altLang="en-US" sz="1400" i="1"/>
              <a:t>Q</a:t>
            </a:r>
            <a:r>
              <a:rPr lang="en-US" altLang="en-US" sz="1400" baseline="-25000"/>
              <a:t>1</a:t>
            </a:r>
            <a:r>
              <a:rPr lang="en-US" altLang="en-US" sz="1400"/>
              <a:t> – RR time quantum 16 milliseconds</a:t>
            </a:r>
          </a:p>
          <a:p>
            <a:pPr lvl="1"/>
            <a:r>
              <a:rPr lang="en-US" altLang="en-US" sz="1400" i="1"/>
              <a:t>Q</a:t>
            </a:r>
            <a:r>
              <a:rPr lang="en-US" altLang="en-US" sz="1400" baseline="-25000"/>
              <a:t>2</a:t>
            </a:r>
            <a:r>
              <a:rPr lang="en-US" altLang="en-US" sz="1400"/>
              <a:t> – FCFS</a:t>
            </a:r>
          </a:p>
          <a:p>
            <a:pPr lvl="1"/>
            <a:endParaRPr lang="en-US" altLang="en-US" sz="1400"/>
          </a:p>
          <a:p>
            <a:r>
              <a:rPr lang="en-US" altLang="en-US"/>
              <a:t>Scheduling</a:t>
            </a:r>
          </a:p>
          <a:p>
            <a:pPr lvl="1"/>
            <a:r>
              <a:rPr lang="en-US" altLang="en-US" sz="1400"/>
              <a:t>A new job enters queue </a:t>
            </a:r>
            <a:r>
              <a:rPr lang="en-US" altLang="en-US" sz="1400" i="1"/>
              <a:t>Q</a:t>
            </a:r>
            <a:r>
              <a:rPr lang="en-US" altLang="en-US" sz="1400" i="1" baseline="-25000"/>
              <a:t>0</a:t>
            </a:r>
            <a:r>
              <a:rPr lang="en-US" altLang="en-US" sz="1400" i="1"/>
              <a:t> </a:t>
            </a:r>
            <a:r>
              <a:rPr lang="en-US" altLang="en-US" sz="1400"/>
              <a:t>which is served</a:t>
            </a:r>
            <a:r>
              <a:rPr lang="en-US" altLang="en-US" sz="1400" i="1"/>
              <a:t> </a:t>
            </a:r>
            <a:r>
              <a:rPr lang="en-US" altLang="en-US" sz="1400"/>
              <a:t>FCFS</a:t>
            </a:r>
          </a:p>
          <a:p>
            <a:pPr lvl="2"/>
            <a:r>
              <a:rPr lang="en-US" altLang="en-US" sz="1400"/>
              <a:t>When it gains CPU, job receives 8 milliseconds</a:t>
            </a:r>
          </a:p>
          <a:p>
            <a:pPr lvl="2"/>
            <a:r>
              <a:rPr lang="en-US" altLang="en-US" sz="1400"/>
              <a:t>If it does not finish in 8 milliseconds, job is moved to queue </a:t>
            </a:r>
            <a:r>
              <a:rPr lang="en-US" altLang="en-US" sz="1400" i="1"/>
              <a:t>Q</a:t>
            </a:r>
            <a:r>
              <a:rPr lang="en-US" altLang="en-US" sz="1400" baseline="-25000"/>
              <a:t>1</a:t>
            </a:r>
            <a:endParaRPr lang="en-US" altLang="en-US" sz="1400"/>
          </a:p>
          <a:p>
            <a:pPr lvl="1"/>
            <a:r>
              <a:rPr lang="en-US" altLang="en-US" sz="1400"/>
              <a:t>At </a:t>
            </a:r>
            <a:r>
              <a:rPr lang="en-US" altLang="en-US" sz="1400" i="1"/>
              <a:t>Q</a:t>
            </a:r>
            <a:r>
              <a:rPr lang="en-US" altLang="en-US" sz="1400" baseline="-25000"/>
              <a:t>1</a:t>
            </a:r>
            <a:r>
              <a:rPr lang="en-US" altLang="en-US" sz="1400"/>
              <a:t> job is again served FCFS and receives 16 additional milliseconds</a:t>
            </a:r>
          </a:p>
          <a:p>
            <a:pPr lvl="2"/>
            <a:r>
              <a:rPr lang="en-US" altLang="en-US" sz="1400"/>
              <a:t>If it still does not complete, it is preempted and moved to queue </a:t>
            </a:r>
            <a:r>
              <a:rPr lang="en-US" altLang="en-US" sz="1400" i="1"/>
              <a:t>Q</a:t>
            </a:r>
            <a:r>
              <a:rPr lang="en-US" altLang="en-US" sz="1400" baseline="-25000"/>
              <a:t>2</a:t>
            </a:r>
            <a:endParaRPr lang="en-US" altLang="en-US" sz="1400"/>
          </a:p>
        </p:txBody>
      </p:sp>
      <p:pic>
        <p:nvPicPr>
          <p:cNvPr id="56324" name="Picture 4" descr="5">
            <a:extLst>
              <a:ext uri="{FF2B5EF4-FFF2-40B4-BE49-F238E27FC236}">
                <a16:creationId xmlns:a16="http://schemas.microsoft.com/office/drawing/2014/main" id="{4AE55B3F-B274-A6F2-2334-7F74980CC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2159001"/>
            <a:ext cx="3862388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D016C2C3-468F-DB81-D14A-93DB90C13A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016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Thread Scheduling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02D35DF7-9EBE-70C1-D99E-8C0355AEE2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8551" y="1273176"/>
            <a:ext cx="7661275" cy="3546475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Distinction between user-level and kernel-level threads</a:t>
            </a:r>
          </a:p>
          <a:p>
            <a:r>
              <a:rPr lang="en-US" altLang="en-US"/>
              <a:t>When threads supported, threads scheduled, not processes</a:t>
            </a:r>
          </a:p>
          <a:p>
            <a:r>
              <a:rPr lang="en-US" altLang="en-US"/>
              <a:t>Many-to-one and many-to-many models, thread library schedules user-level threads to run on LWP</a:t>
            </a:r>
          </a:p>
          <a:p>
            <a:pPr lvl="1"/>
            <a:r>
              <a:rPr lang="en-US" altLang="en-US"/>
              <a:t>Known as </a:t>
            </a:r>
            <a:r>
              <a:rPr lang="en-US" altLang="en-US" b="1">
                <a:solidFill>
                  <a:srgbClr val="3366FF"/>
                </a:solidFill>
              </a:rPr>
              <a:t>process-contention scope </a:t>
            </a:r>
            <a:r>
              <a:rPr lang="en-US" altLang="en-US" b="1"/>
              <a:t>(</a:t>
            </a:r>
            <a:r>
              <a:rPr lang="en-US" altLang="en-US" b="1">
                <a:solidFill>
                  <a:srgbClr val="3366FF"/>
                </a:solidFill>
              </a:rPr>
              <a:t>PCS</a:t>
            </a:r>
            <a:r>
              <a:rPr lang="en-US" altLang="en-US" b="1"/>
              <a:t>) </a:t>
            </a:r>
            <a:r>
              <a:rPr lang="en-US" altLang="en-US"/>
              <a:t>since scheduling competition is within the process</a:t>
            </a:r>
          </a:p>
          <a:p>
            <a:pPr lvl="1"/>
            <a:r>
              <a:rPr lang="en-US" altLang="en-US"/>
              <a:t>Typically done via priority set by programmer</a:t>
            </a:r>
          </a:p>
          <a:p>
            <a:r>
              <a:rPr lang="en-US" altLang="en-US"/>
              <a:t>Kernel thread scheduled onto available CPU is </a:t>
            </a:r>
            <a:r>
              <a:rPr lang="en-US" altLang="en-US" b="1">
                <a:solidFill>
                  <a:srgbClr val="3366FF"/>
                </a:solidFill>
              </a:rPr>
              <a:t>system-contention scope</a:t>
            </a:r>
            <a:r>
              <a:rPr lang="en-US" altLang="en-US" b="1"/>
              <a:t> (</a:t>
            </a:r>
            <a:r>
              <a:rPr lang="en-US" altLang="en-US" b="1">
                <a:solidFill>
                  <a:srgbClr val="3366FF"/>
                </a:solidFill>
              </a:rPr>
              <a:t>SCS</a:t>
            </a:r>
            <a:r>
              <a:rPr lang="en-US" altLang="en-US" b="1"/>
              <a:t>) </a:t>
            </a:r>
            <a:r>
              <a:rPr lang="en-US" altLang="en-US"/>
              <a:t>– competition among all threads in system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FBC84B64-4FE5-A0B7-B36A-CCD3E4E32D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33614" y="188913"/>
            <a:ext cx="7977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Pthread Scheduling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F4F6425D-C40E-7393-6172-81AE6074B2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82850" y="1336676"/>
            <a:ext cx="6978650" cy="3546475"/>
          </a:xfrm>
        </p:spPr>
        <p:txBody>
          <a:bodyPr/>
          <a:lstStyle/>
          <a:p>
            <a:r>
              <a:rPr lang="en-US" altLang="en-US"/>
              <a:t>API allows specifying either PCS or SCS during thread creation</a:t>
            </a:r>
          </a:p>
          <a:p>
            <a:pPr lvl="1"/>
            <a:r>
              <a:rPr lang="en-US" altLang="en-US"/>
              <a:t>PTHREAD_SCOPE_PROCESS schedules threads using PCS scheduling</a:t>
            </a:r>
          </a:p>
          <a:p>
            <a:pPr lvl="1"/>
            <a:r>
              <a:rPr lang="en-US" altLang="en-US"/>
              <a:t>PTHREAD_SCOPE_SYSTEM schedules threads using SCS scheduling</a:t>
            </a:r>
          </a:p>
          <a:p>
            <a:r>
              <a:rPr lang="en-US" altLang="en-US"/>
              <a:t>Can be limited by OS – Linux and Mac OS X only allow PTHREAD_SCOPE_SYSTEM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832BC8E2-46CC-CCB0-74AA-FA9FA238E8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Pthread Scheduling API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9A710F87-8ECA-BAB6-4005-E1431ABC25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62288" y="942976"/>
            <a:ext cx="6818312" cy="49196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#include &lt;pthread.h&gt; </a:t>
            </a:r>
          </a:p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#include &lt;stdio.h&gt; </a:t>
            </a:r>
          </a:p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#define NUM_THREADS 5 </a:t>
            </a:r>
          </a:p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int main(int argc, char *argv[]) { </a:t>
            </a:r>
          </a:p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int i, scope;</a:t>
            </a:r>
            <a:b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pthread_t tid[NUM THREADS]; </a:t>
            </a:r>
          </a:p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pthread_attr_t attr; </a:t>
            </a:r>
          </a:p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/* get the default attributes */ </a:t>
            </a:r>
          </a:p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pthread_attr_init(&amp;attr); </a:t>
            </a:r>
          </a:p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/* first inquire on the current scope */</a:t>
            </a:r>
            <a:b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if (pthread_attr_getscope(&amp;attr, &amp;scope) != 0) </a:t>
            </a:r>
          </a:p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fprintf(stderr, "Unable to get scheduling scope\n"); </a:t>
            </a:r>
          </a:p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else { </a:t>
            </a:r>
          </a:p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if (scope == PTHREAD_SCOPE_PROCESS) </a:t>
            </a:r>
          </a:p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   printf("PTHREAD_SCOPE_PROCESS"); </a:t>
            </a:r>
          </a:p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else if (scope == PTHREAD_SCOPE_SYSTEM) </a:t>
            </a:r>
          </a:p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   printf("PTHREAD_SCOPE_SYSTEM"); </a:t>
            </a:r>
          </a:p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else</a:t>
            </a:r>
            <a:b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   fprintf(stderr, "Illegal scope value.\n"); </a:t>
            </a:r>
          </a:p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EBFE4C63-1398-904F-C04F-F1C2766076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28876" y="277813"/>
            <a:ext cx="77819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Pthread Scheduling API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A27B20CE-DD3E-C64C-A5B4-2588383719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97138" y="1193801"/>
            <a:ext cx="7321550" cy="47656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   /* set the scheduling algorithm to PCS or SCS */ </a:t>
            </a:r>
          </a:p>
          <a:p>
            <a:pPr marL="0" indent="0"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   pthread_attr_setscope(&amp;attr, PTHREAD_SCOPE_SYSTEM); </a:t>
            </a:r>
          </a:p>
          <a:p>
            <a:pPr marL="0" indent="0"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   /* create the threads */</a:t>
            </a:r>
            <a:b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   for (i = 0; i &lt; NUM_THREADS; i++) </a:t>
            </a:r>
          </a:p>
          <a:p>
            <a:pPr marL="0" indent="0"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      pthread_create(&amp;tid[i],&amp;attr,runner,NULL); </a:t>
            </a:r>
          </a:p>
          <a:p>
            <a:pPr marL="0" indent="0"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   /* now join on each thread */</a:t>
            </a:r>
            <a:b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   for (i = 0; i &lt; NUM_THREADS; i++) </a:t>
            </a:r>
          </a:p>
          <a:p>
            <a:pPr marL="0" indent="0"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      pthread_join(tid[i], NULL); </a:t>
            </a:r>
          </a:p>
          <a:p>
            <a:pPr marL="0" indent="0"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marL="0" indent="0"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/* Each thread will begin control in this function */ </a:t>
            </a:r>
          </a:p>
          <a:p>
            <a:pPr marL="0" indent="0"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void *runner(void *param)</a:t>
            </a:r>
            <a:b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marL="0" indent="0"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   /* do some work ... */ </a:t>
            </a:r>
          </a:p>
          <a:p>
            <a:pPr marL="0" indent="0"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   pthread_exit(0); </a:t>
            </a:r>
          </a:p>
          <a:p>
            <a:pPr marL="0" indent="0"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6C27956-6D6D-CA77-5D76-0984A5FA75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Many-to-Many Model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9CD20F57-7F60-C624-E085-E3C10039BC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51089" y="1155700"/>
            <a:ext cx="4448175" cy="4445000"/>
          </a:xfrm>
        </p:spPr>
        <p:txBody>
          <a:bodyPr/>
          <a:lstStyle/>
          <a:p>
            <a:r>
              <a:rPr lang="en-US" altLang="en-US"/>
              <a:t>Allows many user level threads to be mapped to many kernel threads</a:t>
            </a:r>
          </a:p>
          <a:p>
            <a:r>
              <a:rPr lang="en-US" altLang="en-US"/>
              <a:t>Allows the  operating system to create a sufficient number of kernel threads</a:t>
            </a:r>
          </a:p>
          <a:p>
            <a:r>
              <a:rPr lang="en-US" altLang="en-US"/>
              <a:t>Solaris prior to version 9</a:t>
            </a:r>
          </a:p>
          <a:p>
            <a:r>
              <a:rPr lang="en-US" altLang="en-US"/>
              <a:t>Windows  with the </a:t>
            </a:r>
            <a:r>
              <a:rPr lang="en-US" altLang="en-US" i="1"/>
              <a:t>ThreadFiber</a:t>
            </a:r>
            <a:r>
              <a:rPr lang="en-US" altLang="en-US"/>
              <a:t> package</a:t>
            </a:r>
          </a:p>
        </p:txBody>
      </p:sp>
      <p:pic>
        <p:nvPicPr>
          <p:cNvPr id="30724" name="Picture 1" descr="4_07.pdf">
            <a:extLst>
              <a:ext uri="{FF2B5EF4-FFF2-40B4-BE49-F238E27FC236}">
                <a16:creationId xmlns:a16="http://schemas.microsoft.com/office/drawing/2014/main" id="{B210D9E4-FCF2-253E-F80D-8AA55971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339" y="2451101"/>
            <a:ext cx="3159125" cy="303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20E450E0-2178-2F1E-AC44-C1699F788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87614" y="163513"/>
            <a:ext cx="77231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Multiple-Processor Scheduling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7DB36FA9-A795-8250-ACAE-C4DA700B32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9988" y="1122364"/>
            <a:ext cx="7034212" cy="4808537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CPU scheduling more complex when multiple CPUs are available</a:t>
            </a:r>
            <a:endParaRPr lang="en-US" altLang="en-US" sz="800"/>
          </a:p>
          <a:p>
            <a:r>
              <a:rPr lang="en-US" altLang="en-US" b="1">
                <a:solidFill>
                  <a:srgbClr val="3366FF"/>
                </a:solidFill>
              </a:rPr>
              <a:t>Homogeneous</a:t>
            </a:r>
            <a:r>
              <a:rPr lang="en-US" altLang="en-US" b="1"/>
              <a:t> </a:t>
            </a:r>
            <a:r>
              <a:rPr lang="en-US" altLang="en-US" b="1">
                <a:solidFill>
                  <a:srgbClr val="3366FF"/>
                </a:solidFill>
              </a:rPr>
              <a:t>processors</a:t>
            </a:r>
            <a:r>
              <a:rPr lang="en-US" altLang="en-US" b="1"/>
              <a:t> </a:t>
            </a:r>
            <a:r>
              <a:rPr lang="en-US" altLang="en-US"/>
              <a:t>within a multiprocessor</a:t>
            </a:r>
            <a:endParaRPr lang="en-US" altLang="en-US" sz="800"/>
          </a:p>
          <a:p>
            <a:r>
              <a:rPr lang="en-US" altLang="en-US" b="1">
                <a:solidFill>
                  <a:srgbClr val="3366FF"/>
                </a:solidFill>
              </a:rPr>
              <a:t>Asymmetric multiprocessing </a:t>
            </a:r>
            <a:r>
              <a:rPr lang="en-US" altLang="en-US"/>
              <a:t>– only one processor accesses the system data structures, alleviating the need for data sharing</a:t>
            </a:r>
            <a:endParaRPr lang="en-US" altLang="en-US" sz="800"/>
          </a:p>
          <a:p>
            <a:r>
              <a:rPr lang="en-US" altLang="en-US" b="1">
                <a:solidFill>
                  <a:srgbClr val="3366FF"/>
                </a:solidFill>
              </a:rPr>
              <a:t>Symmetric multiprocessing </a:t>
            </a:r>
            <a:r>
              <a:rPr lang="en-US" altLang="en-US" b="1"/>
              <a:t>(</a:t>
            </a:r>
            <a:r>
              <a:rPr lang="en-US" altLang="en-US" b="1">
                <a:solidFill>
                  <a:srgbClr val="3366FF"/>
                </a:solidFill>
              </a:rPr>
              <a:t>SMP</a:t>
            </a:r>
            <a:r>
              <a:rPr lang="en-US" altLang="en-US" b="1"/>
              <a:t>) </a:t>
            </a:r>
            <a:r>
              <a:rPr lang="en-US" altLang="en-US"/>
              <a:t>– each processor is self-scheduling, all processes in common ready queue, or each has its own private queue of ready processes</a:t>
            </a:r>
          </a:p>
          <a:p>
            <a:pPr lvl="1"/>
            <a:r>
              <a:rPr lang="en-US" altLang="en-US"/>
              <a:t>Currently, most common</a:t>
            </a:r>
            <a:endParaRPr lang="en-US" altLang="en-US" sz="800"/>
          </a:p>
          <a:p>
            <a:r>
              <a:rPr lang="en-US" altLang="en-US" b="1">
                <a:solidFill>
                  <a:srgbClr val="3366FF"/>
                </a:solidFill>
              </a:rPr>
              <a:t>Processor affinity </a:t>
            </a:r>
            <a:r>
              <a:rPr lang="en-US" altLang="en-US"/>
              <a:t>– process has affinity for processor on which it is currently running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soft affinity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hard affinity</a:t>
            </a:r>
          </a:p>
          <a:p>
            <a:pPr lvl="1"/>
            <a:r>
              <a:rPr lang="en-US" altLang="en-US"/>
              <a:t>Variations including </a:t>
            </a:r>
            <a:r>
              <a:rPr lang="en-US" altLang="en-US" b="1">
                <a:solidFill>
                  <a:srgbClr val="3366FF"/>
                </a:solidFill>
              </a:rPr>
              <a:t>processor sets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>
            <a:extLst>
              <a:ext uri="{FF2B5EF4-FFF2-40B4-BE49-F238E27FC236}">
                <a16:creationId xmlns:a16="http://schemas.microsoft.com/office/drawing/2014/main" id="{21B398FE-7786-2589-0558-FCCB9A5B27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43188" y="201613"/>
            <a:ext cx="75676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NUMA and CPU Scheduling</a:t>
            </a:r>
          </a:p>
        </p:txBody>
      </p:sp>
      <p:sp>
        <p:nvSpPr>
          <p:cNvPr id="68611" name="TextBox 3">
            <a:extLst>
              <a:ext uri="{FF2B5EF4-FFF2-40B4-BE49-F238E27FC236}">
                <a16:creationId xmlns:a16="http://schemas.microsoft.com/office/drawing/2014/main" id="{2F62F64E-03D0-958A-226D-19E7DFDFB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526" y="5449888"/>
            <a:ext cx="59086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09" rIns="91417" bIns="45709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300">
                <a:latin typeface="Verdana" panose="020B0604030504040204" pitchFamily="34" charset="0"/>
              </a:rPr>
              <a:t>Note that memory-placement algorithms can also consider affinity</a:t>
            </a:r>
          </a:p>
        </p:txBody>
      </p:sp>
      <p:pic>
        <p:nvPicPr>
          <p:cNvPr id="68612" name="Picture 1" descr="6_09.pdf">
            <a:extLst>
              <a:ext uri="{FF2B5EF4-FFF2-40B4-BE49-F238E27FC236}">
                <a16:creationId xmlns:a16="http://schemas.microsoft.com/office/drawing/2014/main" id="{E7D9E85C-D02D-DE8C-0694-DECB1960D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266825"/>
            <a:ext cx="6262688" cy="376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85A239A5-4347-160B-D93D-D35145DCD4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16214" y="101601"/>
            <a:ext cx="7723187" cy="576263"/>
          </a:xfrm>
        </p:spPr>
        <p:txBody>
          <a:bodyPr/>
          <a:lstStyle/>
          <a:p>
            <a:pPr eaLnBrk="1" hangingPunct="1"/>
            <a:r>
              <a:rPr lang="en-US" altLang="en-US" sz="2400"/>
              <a:t>Multiple-Processor Scheduling – Load Balancing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6ACA1C7A-625E-C389-393D-FB527223A5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4588" y="1233489"/>
            <a:ext cx="7008812" cy="4808537"/>
          </a:xfrm>
        </p:spPr>
        <p:txBody>
          <a:bodyPr/>
          <a:lstStyle/>
          <a:p>
            <a:r>
              <a:rPr lang="en-US" altLang="en-US"/>
              <a:t>If SMP, need to keep all CPUs loaded for efficiency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Load balancing </a:t>
            </a:r>
            <a:r>
              <a:rPr lang="en-US" altLang="en-US"/>
              <a:t>attempts to keep workload evenly distributed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Push migration </a:t>
            </a:r>
            <a:r>
              <a:rPr lang="en-US" altLang="en-US"/>
              <a:t>– periodic task checks load on each processor, and if found pushes task from overloaded CPU to other CPUs</a:t>
            </a:r>
            <a:endParaRPr lang="en-US" altLang="en-US" b="1">
              <a:solidFill>
                <a:srgbClr val="3366FF"/>
              </a:solidFill>
            </a:endParaRPr>
          </a:p>
          <a:p>
            <a:r>
              <a:rPr lang="en-US" altLang="en-US" b="1">
                <a:solidFill>
                  <a:srgbClr val="3366FF"/>
                </a:solidFill>
              </a:rPr>
              <a:t>Pull migration </a:t>
            </a:r>
            <a:r>
              <a:rPr lang="en-US" altLang="en-US"/>
              <a:t>– idle processors pulls waiting task from busy processor</a:t>
            </a:r>
          </a:p>
          <a:p>
            <a:endParaRPr lang="en-US" altLang="en-US" sz="8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45169679-CEDA-9A8A-8C9D-15CF3607BA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89188" y="176213"/>
            <a:ext cx="78216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Multicore Processors</a:t>
            </a:r>
          </a:p>
        </p:txBody>
      </p:sp>
      <p:sp>
        <p:nvSpPr>
          <p:cNvPr id="72707" name="Content Placeholder 2">
            <a:extLst>
              <a:ext uri="{FF2B5EF4-FFF2-40B4-BE49-F238E27FC236}">
                <a16:creationId xmlns:a16="http://schemas.microsoft.com/office/drawing/2014/main" id="{32361C7D-34AA-3488-D8F9-5EB228E987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06650" y="1233489"/>
            <a:ext cx="6915150" cy="4530725"/>
          </a:xfrm>
        </p:spPr>
        <p:txBody>
          <a:bodyPr/>
          <a:lstStyle/>
          <a:p>
            <a:r>
              <a:rPr lang="en-US" altLang="en-US"/>
              <a:t>Recent trend to place multiple processor cores on same physical chip</a:t>
            </a:r>
          </a:p>
          <a:p>
            <a:r>
              <a:rPr lang="en-US" altLang="en-US"/>
              <a:t>Faster and consumes less power</a:t>
            </a:r>
          </a:p>
          <a:p>
            <a:r>
              <a:rPr lang="en-US" altLang="en-US"/>
              <a:t>Multiple threads per core also growing</a:t>
            </a:r>
          </a:p>
          <a:p>
            <a:pPr lvl="1"/>
            <a:r>
              <a:rPr lang="en-US" altLang="en-US"/>
              <a:t>Takes advantage of memory stall to make progress on another thread while memory retrieve happens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/>
              <a:t> 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>
            <a:extLst>
              <a:ext uri="{FF2B5EF4-FFF2-40B4-BE49-F238E27FC236}">
                <a16:creationId xmlns:a16="http://schemas.microsoft.com/office/drawing/2014/main" id="{9AAB60A9-72DE-D111-C63E-A3A8E23112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20976" y="277813"/>
            <a:ext cx="74898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Multithreaded Multicore System</a:t>
            </a:r>
          </a:p>
        </p:txBody>
      </p:sp>
      <p:pic>
        <p:nvPicPr>
          <p:cNvPr id="74755" name="Picture 4" descr="5">
            <a:extLst>
              <a:ext uri="{FF2B5EF4-FFF2-40B4-BE49-F238E27FC236}">
                <a16:creationId xmlns:a16="http://schemas.microsoft.com/office/drawing/2014/main" id="{865A4B9A-C38C-7670-B007-1ACC65D8F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25" y="1401764"/>
            <a:ext cx="6781800" cy="167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6" name="Picture 3">
            <a:extLst>
              <a:ext uri="{FF2B5EF4-FFF2-40B4-BE49-F238E27FC236}">
                <a16:creationId xmlns:a16="http://schemas.microsoft.com/office/drawing/2014/main" id="{6E9AE402-5403-E1F9-FD7B-5211B3F92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3722688"/>
            <a:ext cx="68722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7FA82583-2A58-4EA9-4DF7-CC4EF7C7A1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89188" y="277813"/>
            <a:ext cx="78216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Real-Time CPU Scheduling</a:t>
            </a:r>
          </a:p>
        </p:txBody>
      </p:sp>
      <p:sp>
        <p:nvSpPr>
          <p:cNvPr id="76803" name="Content Placeholder 2">
            <a:extLst>
              <a:ext uri="{FF2B5EF4-FFF2-40B4-BE49-F238E27FC236}">
                <a16:creationId xmlns:a16="http://schemas.microsoft.com/office/drawing/2014/main" id="{686B829D-BDA7-4D58-B395-97DDF5219C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30451" y="1233489"/>
            <a:ext cx="3552825" cy="4530725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/>
              <a:t>Can present obvious challenges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Soft real-time systems </a:t>
            </a:r>
            <a:r>
              <a:rPr lang="en-US" altLang="en-US"/>
              <a:t>– no guarantee as to when critical real-time process will be scheduled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Hard real-time systems</a:t>
            </a:r>
            <a:r>
              <a:rPr lang="en-US" altLang="en-US"/>
              <a:t> – task must be serviced by its deadline</a:t>
            </a:r>
          </a:p>
          <a:p>
            <a:r>
              <a:rPr lang="en-US" altLang="en-US"/>
              <a:t>Two types of latencies affect performance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1400"/>
              <a:t>Interrupt latency – time from arrival of interrupt to start of routine that services interrupt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1400"/>
              <a:t>Dispatch latency – time for schedule to take current process off CPU and switch to another</a:t>
            </a:r>
          </a:p>
          <a:p>
            <a:endParaRPr lang="en-US" altLang="en-US"/>
          </a:p>
          <a:p>
            <a:pPr lvl="1">
              <a:buFont typeface="Monotype Sorts" pitchFamily="-84" charset="2"/>
              <a:buNone/>
            </a:pPr>
            <a:r>
              <a:rPr lang="en-US" altLang="en-US"/>
              <a:t> </a:t>
            </a:r>
          </a:p>
        </p:txBody>
      </p:sp>
      <p:pic>
        <p:nvPicPr>
          <p:cNvPr id="76804" name="Picture 1" descr="Screen Shot 2012-12-17 at 8.37.21 PM.png">
            <a:extLst>
              <a:ext uri="{FF2B5EF4-FFF2-40B4-BE49-F238E27FC236}">
                <a16:creationId xmlns:a16="http://schemas.microsoft.com/office/drawing/2014/main" id="{16DC3763-C6C6-7985-22AE-541F80CF0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13" y="1489076"/>
            <a:ext cx="4813300" cy="397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721017EC-BEAC-2AE2-4C2C-DD0FB3DAE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27288" y="176213"/>
            <a:ext cx="78216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Real-Time CPU Scheduling (Cont.)</a:t>
            </a:r>
          </a:p>
        </p:txBody>
      </p:sp>
      <p:sp>
        <p:nvSpPr>
          <p:cNvPr id="78851" name="Content Placeholder 2">
            <a:extLst>
              <a:ext uri="{FF2B5EF4-FFF2-40B4-BE49-F238E27FC236}">
                <a16:creationId xmlns:a16="http://schemas.microsoft.com/office/drawing/2014/main" id="{1A79A842-4733-4540-C34E-5BDCFE56F5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30451" y="1233489"/>
            <a:ext cx="2633663" cy="4530725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Conflict phase of dispatch latency: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/>
              <a:t>Preemption of any process running in kernel mode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/>
              <a:t>Release by low-priority process of resources needed by high-priority processes</a:t>
            </a:r>
          </a:p>
          <a:p>
            <a:endParaRPr lang="en-US" altLang="en-US"/>
          </a:p>
          <a:p>
            <a:pPr lvl="1">
              <a:buFont typeface="Monotype Sorts" pitchFamily="-84" charset="2"/>
              <a:buNone/>
            </a:pPr>
            <a:r>
              <a:rPr lang="en-US" altLang="en-US"/>
              <a:t> </a:t>
            </a:r>
          </a:p>
        </p:txBody>
      </p:sp>
      <p:pic>
        <p:nvPicPr>
          <p:cNvPr id="78852" name="Picture 3" descr="6_14.pdf">
            <a:extLst>
              <a:ext uri="{FF2B5EF4-FFF2-40B4-BE49-F238E27FC236}">
                <a16:creationId xmlns:a16="http://schemas.microsoft.com/office/drawing/2014/main" id="{6FB06E0A-CCE6-AFC7-04B6-A31AFACDB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450" y="1384301"/>
            <a:ext cx="4572000" cy="379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>
            <a:extLst>
              <a:ext uri="{FF2B5EF4-FFF2-40B4-BE49-F238E27FC236}">
                <a16:creationId xmlns:a16="http://schemas.microsoft.com/office/drawing/2014/main" id="{0B07B092-F744-7248-FECE-F12BE1EC9A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89188" y="277813"/>
            <a:ext cx="78216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Priority-based Scheduling</a:t>
            </a:r>
          </a:p>
        </p:txBody>
      </p:sp>
      <p:sp>
        <p:nvSpPr>
          <p:cNvPr id="80899" name="Content Placeholder 2">
            <a:extLst>
              <a:ext uri="{FF2B5EF4-FFF2-40B4-BE49-F238E27FC236}">
                <a16:creationId xmlns:a16="http://schemas.microsoft.com/office/drawing/2014/main" id="{F9801A80-4D6D-ACEE-3C00-9990493C53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46350" y="1195389"/>
            <a:ext cx="7570788" cy="4530725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For real-time scheduling, scheduler must support preemptive, priority-based scheduling</a:t>
            </a:r>
          </a:p>
          <a:p>
            <a:pPr lvl="1"/>
            <a:r>
              <a:rPr lang="en-US" altLang="en-US" sz="1400"/>
              <a:t>But only guarantees soft real-time</a:t>
            </a:r>
          </a:p>
          <a:p>
            <a:r>
              <a:rPr lang="en-US" altLang="en-US"/>
              <a:t>For hard real-time must also provide ability to meet deadlines</a:t>
            </a:r>
          </a:p>
          <a:p>
            <a:r>
              <a:rPr lang="en-US" altLang="en-US"/>
              <a:t>Processes have new characteristics: </a:t>
            </a:r>
            <a:r>
              <a:rPr lang="en-US" altLang="en-US" b="1">
                <a:solidFill>
                  <a:srgbClr val="3366FF"/>
                </a:solidFill>
              </a:rPr>
              <a:t>periodic</a:t>
            </a:r>
            <a:r>
              <a:rPr lang="en-US" altLang="en-US"/>
              <a:t> ones require CPU at constant intervals</a:t>
            </a:r>
          </a:p>
          <a:p>
            <a:pPr lvl="1"/>
            <a:r>
              <a:rPr lang="en-US" altLang="en-US" sz="1400"/>
              <a:t>Has processing time </a:t>
            </a:r>
            <a:r>
              <a:rPr lang="en-US" altLang="en-US" sz="1400" i="1"/>
              <a:t>t</a:t>
            </a:r>
            <a:r>
              <a:rPr lang="en-US" altLang="en-US" sz="1400"/>
              <a:t>, deadline </a:t>
            </a:r>
            <a:r>
              <a:rPr lang="en-US" altLang="en-US" sz="1400" i="1"/>
              <a:t>d, </a:t>
            </a:r>
            <a:r>
              <a:rPr lang="en-US" altLang="en-US" sz="1400"/>
              <a:t>period </a:t>
            </a:r>
            <a:r>
              <a:rPr lang="en-US" altLang="en-US" sz="1400" i="1"/>
              <a:t>p</a:t>
            </a:r>
          </a:p>
          <a:p>
            <a:pPr lvl="1"/>
            <a:r>
              <a:rPr lang="en-US" altLang="en-US" sz="1400"/>
              <a:t>0 ≤ </a:t>
            </a:r>
            <a:r>
              <a:rPr lang="en-US" altLang="en-US" sz="1400" i="1"/>
              <a:t>t</a:t>
            </a:r>
            <a:r>
              <a:rPr lang="en-US" altLang="en-US" sz="1400"/>
              <a:t> ≤ </a:t>
            </a:r>
            <a:r>
              <a:rPr lang="en-US" altLang="en-US" sz="1400" i="1"/>
              <a:t>d</a:t>
            </a:r>
            <a:r>
              <a:rPr lang="en-US" altLang="en-US" sz="1400"/>
              <a:t> ≤ </a:t>
            </a:r>
            <a:r>
              <a:rPr lang="en-US" altLang="en-US" sz="1400" i="1"/>
              <a:t>p</a:t>
            </a:r>
          </a:p>
          <a:p>
            <a:pPr lvl="1"/>
            <a:r>
              <a:rPr lang="en-US" altLang="en-US" sz="1400" b="1">
                <a:solidFill>
                  <a:srgbClr val="3366FF"/>
                </a:solidFill>
              </a:rPr>
              <a:t>Rate</a:t>
            </a:r>
            <a:r>
              <a:rPr lang="en-US" altLang="en-US" sz="1400"/>
              <a:t> of periodic task is 1/</a:t>
            </a:r>
            <a:r>
              <a:rPr lang="en-US" altLang="en-US" sz="1400" i="1"/>
              <a:t>p</a:t>
            </a:r>
            <a:endParaRPr lang="en-US" altLang="en-US" sz="1400"/>
          </a:p>
          <a:p>
            <a:pPr lvl="1"/>
            <a:endParaRPr lang="en-US" altLang="en-US"/>
          </a:p>
          <a:p>
            <a:endParaRPr lang="en-US" altLang="en-US"/>
          </a:p>
          <a:p>
            <a:pPr lvl="1">
              <a:buFont typeface="Monotype Sorts" pitchFamily="-84" charset="2"/>
              <a:buNone/>
            </a:pPr>
            <a:r>
              <a:rPr lang="en-US" altLang="en-US"/>
              <a:t> </a:t>
            </a:r>
          </a:p>
        </p:txBody>
      </p:sp>
      <p:pic>
        <p:nvPicPr>
          <p:cNvPr id="80900" name="Picture 1" descr="Screen Shot 2012-12-17 at 8.41.54 PM.png">
            <a:extLst>
              <a:ext uri="{FF2B5EF4-FFF2-40B4-BE49-F238E27FC236}">
                <a16:creationId xmlns:a16="http://schemas.microsoft.com/office/drawing/2014/main" id="{614CE528-96B5-97FA-FA7F-8EF2C6B8E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4" y="4075113"/>
            <a:ext cx="5837237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>
            <a:extLst>
              <a:ext uri="{FF2B5EF4-FFF2-40B4-BE49-F238E27FC236}">
                <a16:creationId xmlns:a16="http://schemas.microsoft.com/office/drawing/2014/main" id="{71E093DE-2714-3F2E-1DBB-BACFEDAD45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Virtualization and Scheduling</a:t>
            </a:r>
          </a:p>
        </p:txBody>
      </p:sp>
      <p:sp>
        <p:nvSpPr>
          <p:cNvPr id="82947" name="Content Placeholder 2">
            <a:extLst>
              <a:ext uri="{FF2B5EF4-FFF2-40B4-BE49-F238E27FC236}">
                <a16:creationId xmlns:a16="http://schemas.microsoft.com/office/drawing/2014/main" id="{8300A80F-0B5A-AC2A-A4DF-0A5158D2B2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7450" y="1233489"/>
            <a:ext cx="6394450" cy="4530725"/>
          </a:xfrm>
        </p:spPr>
        <p:txBody>
          <a:bodyPr/>
          <a:lstStyle/>
          <a:p>
            <a:r>
              <a:rPr lang="en-US" altLang="en-US"/>
              <a:t>Virtualization software schedules multiple guests onto CPU(s)</a:t>
            </a:r>
          </a:p>
          <a:p>
            <a:r>
              <a:rPr lang="en-US" altLang="en-US"/>
              <a:t>Each guest doing its own scheduling</a:t>
            </a:r>
          </a:p>
          <a:p>
            <a:pPr lvl="1"/>
            <a:r>
              <a:rPr lang="en-US" altLang="en-US"/>
              <a:t>Not knowing it doesn</a:t>
            </a:r>
            <a:r>
              <a:rPr lang="ja-JP" altLang="en-US"/>
              <a:t>’</a:t>
            </a:r>
            <a:r>
              <a:rPr lang="en-US" altLang="ja-JP"/>
              <a:t>t own the CPUs</a:t>
            </a:r>
          </a:p>
          <a:p>
            <a:pPr lvl="1"/>
            <a:r>
              <a:rPr lang="en-US" altLang="en-US"/>
              <a:t>Can result in poor response time</a:t>
            </a:r>
          </a:p>
          <a:p>
            <a:pPr lvl="1"/>
            <a:r>
              <a:rPr lang="en-US" altLang="en-US"/>
              <a:t>Can effect time-of-day clocks in guests</a:t>
            </a:r>
          </a:p>
          <a:p>
            <a:r>
              <a:rPr lang="en-US" altLang="en-US"/>
              <a:t>Can undo good scheduling algorithm efforts of guests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4388B30E-35A1-9AE6-CEC2-332AF9FCC6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00300" y="277813"/>
            <a:ext cx="78105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Rate Montonic Scheduling</a:t>
            </a:r>
          </a:p>
        </p:txBody>
      </p:sp>
      <p:sp>
        <p:nvSpPr>
          <p:cNvPr id="83971" name="Rectangle 4">
            <a:extLst>
              <a:ext uri="{FF2B5EF4-FFF2-40B4-BE49-F238E27FC236}">
                <a16:creationId xmlns:a16="http://schemas.microsoft.com/office/drawing/2014/main" id="{DED15A3C-DD07-EDF0-EBFE-ECACD18349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0451" y="1298575"/>
            <a:ext cx="7351713" cy="4483100"/>
          </a:xfrm>
        </p:spPr>
        <p:txBody>
          <a:bodyPr/>
          <a:lstStyle/>
          <a:p>
            <a:r>
              <a:rPr lang="en-US" altLang="en-US"/>
              <a:t>A priority is assigned based on the inverse of its period</a:t>
            </a:r>
          </a:p>
          <a:p>
            <a:endParaRPr lang="en-US" altLang="en-US" sz="800"/>
          </a:p>
          <a:p>
            <a:r>
              <a:rPr lang="en-US" altLang="en-US"/>
              <a:t>Shorter periods = higher priority;</a:t>
            </a:r>
          </a:p>
          <a:p>
            <a:endParaRPr lang="en-US" altLang="en-US" sz="800"/>
          </a:p>
          <a:p>
            <a:r>
              <a:rPr lang="en-US" altLang="en-US"/>
              <a:t>Longer periods = lower priority</a:t>
            </a:r>
          </a:p>
          <a:p>
            <a:endParaRPr lang="en-US" altLang="en-US" sz="800"/>
          </a:p>
          <a:p>
            <a:r>
              <a:rPr lang="en-US" altLang="en-US"/>
              <a:t>P</a:t>
            </a:r>
            <a:r>
              <a:rPr lang="en-US" altLang="en-US" baseline="-25000"/>
              <a:t>1</a:t>
            </a:r>
            <a:r>
              <a:rPr lang="en-US" altLang="en-US"/>
              <a:t> is assigned a higher priority than P</a:t>
            </a:r>
            <a:r>
              <a:rPr lang="en-US" altLang="en-US" baseline="-25000"/>
              <a:t>2</a:t>
            </a:r>
            <a:r>
              <a:rPr lang="en-US" altLang="en-US"/>
              <a:t>.</a:t>
            </a:r>
            <a:br>
              <a:rPr lang="en-US" altLang="en-US"/>
            </a:br>
            <a:endParaRPr lang="en-US" altLang="en-US"/>
          </a:p>
        </p:txBody>
      </p:sp>
      <p:pic>
        <p:nvPicPr>
          <p:cNvPr id="83972" name="Picture 5">
            <a:extLst>
              <a:ext uri="{FF2B5EF4-FFF2-40B4-BE49-F238E27FC236}">
                <a16:creationId xmlns:a16="http://schemas.microsoft.com/office/drawing/2014/main" id="{D95A1F64-2F9D-1560-3175-C917DA6D3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4" y="3659188"/>
            <a:ext cx="6867525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C7FA0557-E87B-7591-9D66-F386E01415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635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Two-level Model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C2EE967E-CAB5-9B4C-4817-C183C94F88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3788" y="1155701"/>
            <a:ext cx="6450012" cy="4456113"/>
          </a:xfrm>
        </p:spPr>
        <p:txBody>
          <a:bodyPr/>
          <a:lstStyle/>
          <a:p>
            <a:r>
              <a:rPr lang="en-US" altLang="en-US"/>
              <a:t>Similar to M:M, except that it allows a user thread to be </a:t>
            </a:r>
            <a:r>
              <a:rPr lang="en-US" altLang="en-US" b="1"/>
              <a:t>bound</a:t>
            </a:r>
            <a:r>
              <a:rPr lang="en-US" altLang="en-US"/>
              <a:t> to kernel thread</a:t>
            </a:r>
          </a:p>
          <a:p>
            <a:r>
              <a:rPr lang="en-US" altLang="en-US"/>
              <a:t>Examples</a:t>
            </a:r>
          </a:p>
          <a:p>
            <a:pPr lvl="1"/>
            <a:r>
              <a:rPr lang="en-US" altLang="en-US"/>
              <a:t>IRIX</a:t>
            </a:r>
          </a:p>
          <a:p>
            <a:pPr lvl="1"/>
            <a:r>
              <a:rPr lang="en-US" altLang="en-US"/>
              <a:t>HP-UX</a:t>
            </a:r>
          </a:p>
          <a:p>
            <a:pPr lvl="1"/>
            <a:r>
              <a:rPr lang="en-US" altLang="en-US"/>
              <a:t>Tru64 UNIX</a:t>
            </a:r>
          </a:p>
          <a:p>
            <a:pPr lvl="1"/>
            <a:r>
              <a:rPr lang="en-US" altLang="en-US"/>
              <a:t>Solaris 8 and earlier</a:t>
            </a:r>
          </a:p>
        </p:txBody>
      </p:sp>
      <p:pic>
        <p:nvPicPr>
          <p:cNvPr id="32772" name="Picture 1" descr="4_08.pdf">
            <a:extLst>
              <a:ext uri="{FF2B5EF4-FFF2-40B4-BE49-F238E27FC236}">
                <a16:creationId xmlns:a16="http://schemas.microsoft.com/office/drawing/2014/main" id="{CC1AABFB-3932-346A-17F2-402416C37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76438"/>
            <a:ext cx="377825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256789EF-02BB-59E3-E6A2-92C322575F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17800" y="82550"/>
            <a:ext cx="8077200" cy="609600"/>
          </a:xfrm>
        </p:spPr>
        <p:txBody>
          <a:bodyPr/>
          <a:lstStyle/>
          <a:p>
            <a:pPr eaLnBrk="1" hangingPunct="1"/>
            <a:r>
              <a:rPr lang="en-US" altLang="en-US" sz="2400"/>
              <a:t>Missed Deadlines with Rate Monotonic Scheduling</a:t>
            </a:r>
          </a:p>
        </p:txBody>
      </p:sp>
      <p:pic>
        <p:nvPicPr>
          <p:cNvPr id="86019" name="Picture 3">
            <a:extLst>
              <a:ext uri="{FF2B5EF4-FFF2-40B4-BE49-F238E27FC236}">
                <a16:creationId xmlns:a16="http://schemas.microsoft.com/office/drawing/2014/main" id="{8AFE93BC-0F72-947C-5DC8-9BA4F9FFA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" t="40077" r="664" b="40047"/>
          <a:stretch>
            <a:fillRect/>
          </a:stretch>
        </p:blipFill>
        <p:spPr bwMode="auto">
          <a:xfrm>
            <a:off x="2654301" y="1746251"/>
            <a:ext cx="733107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DBDD68D2-1175-120B-1074-3F474347E6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05088" y="163513"/>
            <a:ext cx="7694612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Earliest Deadline First Scheduling (EDF)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B5A1504F-2AA1-EEF4-8B04-49A9033B6D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4588" y="1257300"/>
            <a:ext cx="7353300" cy="4483100"/>
          </a:xfrm>
        </p:spPr>
        <p:txBody>
          <a:bodyPr/>
          <a:lstStyle/>
          <a:p>
            <a:r>
              <a:rPr lang="en-US" altLang="en-US"/>
              <a:t>Priorities are assigned according to deadlines: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the earlier the deadline, the higher the priority;</a:t>
            </a:r>
          </a:p>
          <a:p>
            <a:pPr>
              <a:buFont typeface="Monotype Sorts" pitchFamily="-84" charset="2"/>
              <a:buNone/>
            </a:pPr>
            <a:r>
              <a:rPr lang="en-US" altLang="en-US"/>
              <a:t>	the later the deadline, the lower the priority</a:t>
            </a:r>
          </a:p>
        </p:txBody>
      </p:sp>
      <p:pic>
        <p:nvPicPr>
          <p:cNvPr id="88068" name="Picture 4">
            <a:extLst>
              <a:ext uri="{FF2B5EF4-FFF2-40B4-BE49-F238E27FC236}">
                <a16:creationId xmlns:a16="http://schemas.microsoft.com/office/drawing/2014/main" id="{4C255E68-8D98-9B9F-FAEA-E327918DC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 t="40184" r="711" b="39867"/>
          <a:stretch>
            <a:fillRect/>
          </a:stretch>
        </p:blipFill>
        <p:spPr bwMode="auto">
          <a:xfrm>
            <a:off x="2857501" y="2994025"/>
            <a:ext cx="67722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342E746B-E166-C7BB-FF8F-48471BF3FB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59038" y="201613"/>
            <a:ext cx="77517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Proportional Share Scheduling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D4DD7CC1-E660-5BCA-338D-AE365370DD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0" y="1298575"/>
            <a:ext cx="6927850" cy="4483100"/>
          </a:xfrm>
        </p:spPr>
        <p:txBody>
          <a:bodyPr/>
          <a:lstStyle/>
          <a:p>
            <a:r>
              <a:rPr lang="en-US" altLang="en-US" i="1"/>
              <a:t>T</a:t>
            </a:r>
            <a:r>
              <a:rPr lang="en-US" altLang="en-US"/>
              <a:t> shares are allocated among all processes in the system</a:t>
            </a:r>
          </a:p>
          <a:p>
            <a:endParaRPr lang="en-US" altLang="en-US"/>
          </a:p>
          <a:p>
            <a:r>
              <a:rPr lang="en-US" altLang="en-US"/>
              <a:t>An application receives </a:t>
            </a:r>
            <a:r>
              <a:rPr lang="en-US" altLang="en-US" i="1"/>
              <a:t>N</a:t>
            </a:r>
            <a:r>
              <a:rPr lang="en-US" altLang="en-US"/>
              <a:t> shares where </a:t>
            </a:r>
            <a:r>
              <a:rPr lang="en-US" altLang="en-US" i="1"/>
              <a:t>N &lt; T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This ensures each application will receive </a:t>
            </a:r>
            <a:r>
              <a:rPr lang="en-US" altLang="en-US" b="1" i="1"/>
              <a:t>N</a:t>
            </a:r>
            <a:r>
              <a:rPr lang="en-US" altLang="en-US" i="1"/>
              <a:t> / T</a:t>
            </a:r>
            <a:r>
              <a:rPr lang="en-US" altLang="en-US"/>
              <a:t> of the total processor time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74F8387D-2263-A6C1-31EA-979D634EDB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06600" y="2270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POSIX Real-Time Scheduling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56E0A9EB-835F-A1D2-168E-61AC132B9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93950" y="1184275"/>
            <a:ext cx="7486650" cy="4483100"/>
          </a:xfrm>
        </p:spPr>
        <p:txBody>
          <a:bodyPr>
            <a:normAutofit fontScale="77500" lnSpcReduction="20000"/>
          </a:bodyPr>
          <a:lstStyle/>
          <a:p>
            <a:pPr marL="346058" indent="-346058">
              <a:buFont typeface="Monotype Sorts" charset="0"/>
              <a:buChar char="n"/>
              <a:defRPr/>
            </a:pPr>
            <a:r>
              <a:rPr lang="en-US" dirty="0">
                <a:ea typeface="ＭＳ Ｐゴシック" charset="-128"/>
              </a:rPr>
              <a:t>The POSIX.1b standard</a:t>
            </a:r>
          </a:p>
          <a:p>
            <a:pPr marL="346058" indent="-346058">
              <a:buFont typeface="Monotype Sorts" charset="0"/>
              <a:buChar char="n"/>
              <a:defRPr/>
            </a:pPr>
            <a:r>
              <a:rPr lang="en-US" dirty="0">
                <a:ea typeface="ＭＳ Ｐゴシック" charset="-128"/>
              </a:rPr>
              <a:t>API provides functions for managing real-time threads</a:t>
            </a:r>
          </a:p>
          <a:p>
            <a:pPr marL="346058" indent="-346058">
              <a:buFont typeface="Monotype Sorts" charset="0"/>
              <a:buChar char="n"/>
              <a:defRPr/>
            </a:pPr>
            <a:r>
              <a:rPr lang="en-US" dirty="0">
                <a:ea typeface="ＭＳ Ｐゴシック" charset="-128"/>
              </a:rPr>
              <a:t>Defines two scheduling classes for real-time threads:</a:t>
            </a:r>
            <a:endParaRPr lang="en-US" sz="1000" dirty="0">
              <a:ea typeface="ＭＳ Ｐゴシック" charset="-128"/>
            </a:endParaRPr>
          </a:p>
          <a:p>
            <a:pPr marL="346058" indent="-346058">
              <a:buFont typeface="+mj-lt"/>
              <a:buAutoNum type="arabicPeriod"/>
              <a:defRPr/>
            </a:pPr>
            <a:r>
              <a:rPr lang="en-US" dirty="0">
                <a:ea typeface="ＭＳ Ｐゴシック" charset="-128"/>
              </a:rPr>
              <a:t>SCHED_FIFO - threads are scheduled using a FCFS strategy with a FIFO queue. There is no time-slicing for threads of equal priority</a:t>
            </a:r>
          </a:p>
          <a:p>
            <a:pPr marL="346058" indent="-346058">
              <a:buFont typeface="+mj-lt"/>
              <a:buAutoNum type="arabicPeriod"/>
              <a:defRPr/>
            </a:pPr>
            <a:r>
              <a:rPr lang="en-US" dirty="0">
                <a:ea typeface="ＭＳ Ｐゴシック" charset="-128"/>
              </a:rPr>
              <a:t>SCHED_RR - similar to SCHED_FIFO except time-slicing occurs for threads of equal priority</a:t>
            </a:r>
          </a:p>
          <a:p>
            <a:pPr marL="342197" indent="-342197">
              <a:buFont typeface="Monotype Sorts" charset="0"/>
              <a:buChar char="n"/>
              <a:defRPr/>
            </a:pPr>
            <a:r>
              <a:rPr lang="en-US" dirty="0">
                <a:ea typeface="ＭＳ Ｐゴシック" charset="-128"/>
              </a:rPr>
              <a:t>Defines two functions for getting and setting scheduling policy:</a:t>
            </a:r>
          </a:p>
          <a:p>
            <a:pPr marL="342197" indent="-342197">
              <a:buFont typeface="+mj-lt"/>
              <a:buAutoNum type="arabicPeriod"/>
              <a:defRPr/>
            </a:pPr>
            <a:r>
              <a:rPr lang="en-US" b="1" dirty="0" err="1">
                <a:latin typeface="Courier New"/>
                <a:ea typeface="ＭＳ Ｐゴシック" charset="-128"/>
                <a:cs typeface="Courier New"/>
              </a:rPr>
              <a:t>pthread_attr_getsched_policy</a:t>
            </a:r>
            <a:r>
              <a:rPr lang="en-US" b="1" dirty="0">
                <a:latin typeface="Courier New"/>
                <a:ea typeface="ＭＳ Ｐゴシック" charset="-128"/>
                <a:cs typeface="Courier New"/>
              </a:rPr>
              <a:t>(</a:t>
            </a:r>
            <a:r>
              <a:rPr lang="en-US" b="1" dirty="0" err="1">
                <a:latin typeface="Courier New"/>
                <a:ea typeface="ＭＳ Ｐゴシック" charset="-128"/>
                <a:cs typeface="Courier New"/>
              </a:rPr>
              <a:t>pthread_attr_t</a:t>
            </a:r>
            <a:r>
              <a:rPr lang="en-US" b="1" dirty="0">
                <a:latin typeface="Courier New"/>
                <a:ea typeface="ＭＳ Ｐゴシック" charset="-128"/>
                <a:cs typeface="Courier New"/>
              </a:rPr>
              <a:t> *</a:t>
            </a:r>
            <a:r>
              <a:rPr lang="en-US" b="1" dirty="0" err="1">
                <a:latin typeface="Courier New"/>
                <a:ea typeface="ＭＳ Ｐゴシック" charset="-128"/>
                <a:cs typeface="Courier New"/>
              </a:rPr>
              <a:t>attr</a:t>
            </a:r>
            <a:r>
              <a:rPr lang="en-US" b="1" dirty="0">
                <a:latin typeface="Courier New"/>
                <a:ea typeface="ＭＳ Ｐゴシック" charset="-128"/>
                <a:cs typeface="Courier New"/>
              </a:rPr>
              <a:t>, </a:t>
            </a:r>
            <a:r>
              <a:rPr lang="en-US" b="1" dirty="0" err="1">
                <a:latin typeface="Courier New"/>
                <a:ea typeface="ＭＳ Ｐゴシック" charset="-128"/>
                <a:cs typeface="Courier New"/>
              </a:rPr>
              <a:t>int</a:t>
            </a:r>
            <a:r>
              <a:rPr lang="en-US" b="1" dirty="0">
                <a:latin typeface="Courier New"/>
                <a:ea typeface="ＭＳ Ｐゴシック" charset="-128"/>
                <a:cs typeface="Courier New"/>
              </a:rPr>
              <a:t> *policy) </a:t>
            </a:r>
          </a:p>
          <a:p>
            <a:pPr marL="342197" indent="-342197">
              <a:buFont typeface="+mj-lt"/>
              <a:buAutoNum type="arabicPeriod"/>
              <a:defRPr/>
            </a:pPr>
            <a:r>
              <a:rPr lang="en-US" b="1" dirty="0" err="1">
                <a:latin typeface="Courier New"/>
                <a:ea typeface="ＭＳ Ｐゴシック" charset="-128"/>
                <a:cs typeface="Courier New"/>
              </a:rPr>
              <a:t>pthread_attr_setsched_policy</a:t>
            </a:r>
            <a:r>
              <a:rPr lang="en-US" b="1" dirty="0">
                <a:latin typeface="Courier New"/>
                <a:ea typeface="ＭＳ Ｐゴシック" charset="-128"/>
                <a:cs typeface="Courier New"/>
              </a:rPr>
              <a:t>(</a:t>
            </a:r>
            <a:r>
              <a:rPr lang="en-US" b="1" dirty="0" err="1">
                <a:latin typeface="Courier New"/>
                <a:ea typeface="ＭＳ Ｐゴシック" charset="-128"/>
                <a:cs typeface="Courier New"/>
              </a:rPr>
              <a:t>pthread_attr_t</a:t>
            </a:r>
            <a:r>
              <a:rPr lang="en-US" b="1" dirty="0">
                <a:latin typeface="Courier New"/>
                <a:ea typeface="ＭＳ Ｐゴシック" charset="-128"/>
                <a:cs typeface="Courier New"/>
              </a:rPr>
              <a:t> *</a:t>
            </a:r>
            <a:r>
              <a:rPr lang="en-US" b="1" dirty="0" err="1">
                <a:latin typeface="Courier New"/>
                <a:ea typeface="ＭＳ Ｐゴシック" charset="-128"/>
                <a:cs typeface="Courier New"/>
              </a:rPr>
              <a:t>attr</a:t>
            </a:r>
            <a:r>
              <a:rPr lang="en-US" b="1" dirty="0">
                <a:latin typeface="Courier New"/>
                <a:ea typeface="ＭＳ Ｐゴシック" charset="-128"/>
                <a:cs typeface="Courier New"/>
              </a:rPr>
              <a:t>, </a:t>
            </a:r>
            <a:r>
              <a:rPr lang="en-US" b="1" dirty="0" err="1">
                <a:latin typeface="Courier New"/>
                <a:ea typeface="ＭＳ Ｐゴシック" charset="-128"/>
                <a:cs typeface="Courier New"/>
              </a:rPr>
              <a:t>int</a:t>
            </a:r>
            <a:r>
              <a:rPr lang="en-US" b="1" dirty="0">
                <a:latin typeface="Courier New"/>
                <a:ea typeface="ＭＳ Ｐゴシック" charset="-128"/>
                <a:cs typeface="Courier New"/>
              </a:rPr>
              <a:t> policy) 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4C438C1A-A63A-F36E-F505-DFD06D2D2B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65388" y="277813"/>
            <a:ext cx="77454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POSIX Real-Time Scheduling API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48D0E38C-60E7-5C0E-AC21-B011DCD893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0450" y="1066800"/>
            <a:ext cx="7702550" cy="44831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#include &lt;pthread.h&gt; </a:t>
            </a:r>
          </a:p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#include &lt;stdio.h&gt; </a:t>
            </a:r>
          </a:p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#define NUM_THREADS 5 </a:t>
            </a:r>
          </a:p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int main(int argc, char *argv[]) </a:t>
            </a:r>
          </a:p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int i, policy;</a:t>
            </a:r>
            <a:b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pthread_t_tid[NUM_THREADS]; </a:t>
            </a:r>
          </a:p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pthread_attr_t attr; </a:t>
            </a:r>
          </a:p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/* get the default attributes */ </a:t>
            </a:r>
          </a:p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pthread_attr_init(&amp;attr); </a:t>
            </a:r>
          </a:p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/* get the current scheduling policy */</a:t>
            </a:r>
            <a:b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if (pthread_attr_getschedpolicy(&amp;attr, &amp;policy) != 0) </a:t>
            </a:r>
          </a:p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   fprintf(stderr, "Unable to get policy.\n"); </a:t>
            </a:r>
          </a:p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else { </a:t>
            </a:r>
          </a:p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   if (policy == SCHED_OTHER) printf("SCHED_OTHER\n"); </a:t>
            </a:r>
          </a:p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   else if (policy == SCHED_RR) printf("SCHED_RR\n"); </a:t>
            </a:r>
          </a:p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   else if (policy == SCHED_FIFO) printf("SCHED_FIFO\n"); </a:t>
            </a:r>
          </a:p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45B78D86-7B3C-7467-7DBD-E51F30CF53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28900" y="176213"/>
            <a:ext cx="80391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POSIX Real-Time Scheduling API (Cont.)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7FAFDDDE-782D-27C7-0D47-E05403CD7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0450" y="1298575"/>
            <a:ext cx="7702550" cy="44831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/* set the scheduling policy - FIFO, RR, or OTHER */ </a:t>
            </a:r>
            <a:b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if (pthread_attr_setschedpolicy(&amp;attr, SCHED_FIFO) != 0) </a:t>
            </a:r>
          </a:p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   fprintf(stderr, "Unable to set policy.\n"); </a:t>
            </a:r>
          </a:p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/* create the threads */</a:t>
            </a:r>
            <a:b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for (i = 0; i &lt; NUM_THREADS; i++) </a:t>
            </a:r>
          </a:p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   pthread_create(&amp;tid[i],&amp;attr,runner,NULL); </a:t>
            </a:r>
          </a:p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/* now join on each thread */</a:t>
            </a:r>
            <a:b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for (i = 0; i &lt; NUM_THREADS; i++) </a:t>
            </a:r>
          </a:p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   pthread_join(tid[i], NULL); </a:t>
            </a:r>
          </a:p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/* Each thread will begin control in this function */ </a:t>
            </a:r>
          </a:p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void *runner(void *param)</a:t>
            </a:r>
            <a:b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/* do some work ... */ </a:t>
            </a:r>
          </a:p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   pthread_exit(0); </a:t>
            </a:r>
          </a:p>
          <a:p>
            <a:pPr marL="0" indent="0">
              <a:buNone/>
            </a:pPr>
            <a:r>
              <a:rPr lang="en-US" altLang="en-US" sz="150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0A76A2CF-5786-8DF5-A017-2B864A7E6A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62238" y="176213"/>
            <a:ext cx="75485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Operating System Examples</a:t>
            </a:r>
          </a:p>
        </p:txBody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B8DE1503-EF42-C6BF-BA12-8BD7E48804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79651" y="1109664"/>
            <a:ext cx="6843713" cy="3508375"/>
          </a:xfrm>
        </p:spPr>
        <p:txBody>
          <a:bodyPr/>
          <a:lstStyle/>
          <a:p>
            <a:endParaRPr lang="en-US" altLang="en-US"/>
          </a:p>
          <a:p>
            <a:r>
              <a:rPr lang="en-US" altLang="en-US"/>
              <a:t>Linux scheduling</a:t>
            </a:r>
          </a:p>
          <a:p>
            <a:endParaRPr lang="en-US" altLang="en-US"/>
          </a:p>
          <a:p>
            <a:r>
              <a:rPr lang="en-US" altLang="en-US"/>
              <a:t>Windows scheduling</a:t>
            </a:r>
          </a:p>
          <a:p>
            <a:endParaRPr lang="en-US" altLang="en-US"/>
          </a:p>
          <a:p>
            <a:r>
              <a:rPr lang="en-US" altLang="en-US"/>
              <a:t>Solaris scheduling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DD3DED63-9DF8-801E-D03C-089B91EF65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55900" y="13811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Linux Scheduling Through Version 2.5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98305801-671D-9353-F299-3AF25524F7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7288" y="1123950"/>
            <a:ext cx="7402512" cy="48958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Prior to kernel version 2.5, ran variation of standard UNIX scheduling algorithm</a:t>
            </a:r>
          </a:p>
          <a:p>
            <a:pPr>
              <a:lnSpc>
                <a:spcPct val="90000"/>
              </a:lnSpc>
            </a:pPr>
            <a:r>
              <a:rPr lang="en-US" altLang="en-US"/>
              <a:t>Version 2.5 moved to constant order </a:t>
            </a:r>
            <a:r>
              <a:rPr lang="en-US" altLang="en-US" i="1"/>
              <a:t>O</a:t>
            </a:r>
            <a:r>
              <a:rPr lang="en-US" altLang="en-US"/>
              <a:t>(1) scheduling time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Preemptive, priority based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Two priority ranges: time-sharing and real-time</a:t>
            </a:r>
          </a:p>
          <a:p>
            <a:pPr lvl="1">
              <a:lnSpc>
                <a:spcPct val="90000"/>
              </a:lnSpc>
            </a:pPr>
            <a:r>
              <a:rPr lang="en-US" altLang="en-US" sz="1600" b="1"/>
              <a:t>Real-time </a:t>
            </a:r>
            <a:r>
              <a:rPr lang="en-US" altLang="en-US" sz="1600"/>
              <a:t>range from 0 to 99 and </a:t>
            </a:r>
            <a:r>
              <a:rPr lang="en-US" altLang="en-US" sz="1600" b="1"/>
              <a:t>nice </a:t>
            </a:r>
            <a:r>
              <a:rPr lang="en-US" altLang="en-US" sz="1600"/>
              <a:t>value from 100 to 140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Map into  global priority with numerically lower values indicating higher priority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Higher priority gets larger q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Task run-able as long as time left in time slice (</a:t>
            </a:r>
            <a:r>
              <a:rPr lang="en-US" altLang="en-US" sz="1600" b="1">
                <a:solidFill>
                  <a:srgbClr val="3366FF"/>
                </a:solidFill>
              </a:rPr>
              <a:t>active</a:t>
            </a:r>
            <a:r>
              <a:rPr lang="en-US" altLang="en-US" sz="160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If no time left (</a:t>
            </a:r>
            <a:r>
              <a:rPr lang="en-US" altLang="en-US" sz="1600" b="1">
                <a:solidFill>
                  <a:srgbClr val="3366FF"/>
                </a:solidFill>
              </a:rPr>
              <a:t>expired</a:t>
            </a:r>
            <a:r>
              <a:rPr lang="en-US" altLang="en-US" sz="1600"/>
              <a:t>), not run-able until all other tasks use their slices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All run-able tasks tracked in per-CPU </a:t>
            </a:r>
            <a:r>
              <a:rPr lang="en-US" altLang="en-US" sz="1600" b="1">
                <a:solidFill>
                  <a:srgbClr val="3366FF"/>
                </a:solidFill>
              </a:rPr>
              <a:t>runqueue </a:t>
            </a:r>
            <a:r>
              <a:rPr lang="en-US" altLang="en-US" sz="1600"/>
              <a:t>data structure</a:t>
            </a:r>
          </a:p>
          <a:p>
            <a:pPr lvl="2">
              <a:lnSpc>
                <a:spcPct val="90000"/>
              </a:lnSpc>
            </a:pPr>
            <a:r>
              <a:rPr lang="en-US" altLang="en-US" sz="1600"/>
              <a:t>Two priority arrays (active, expired)</a:t>
            </a:r>
          </a:p>
          <a:p>
            <a:pPr lvl="2">
              <a:lnSpc>
                <a:spcPct val="90000"/>
              </a:lnSpc>
            </a:pPr>
            <a:r>
              <a:rPr lang="en-US" altLang="en-US" sz="1600"/>
              <a:t>Tasks indexed by priority</a:t>
            </a:r>
          </a:p>
          <a:p>
            <a:pPr lvl="2">
              <a:lnSpc>
                <a:spcPct val="90000"/>
              </a:lnSpc>
            </a:pPr>
            <a:r>
              <a:rPr lang="en-US" altLang="en-US" sz="1600"/>
              <a:t>When no more active, arrays are exchanged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Worked well, but poor response times for interactive processes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2A4B41AA-37C5-BBEB-0E55-1096244D5F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16200" y="176213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Linux Scheduling in Version 2.6.23 +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4FD4C7CD-4E82-5D94-3E8B-AA28D69553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51088" y="1123950"/>
            <a:ext cx="7516812" cy="51879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600" b="1" i="1"/>
              <a:t>Completely Fair Scheduler </a:t>
            </a:r>
            <a:r>
              <a:rPr lang="en-US" altLang="en-US" sz="1600"/>
              <a:t>(CFS)</a:t>
            </a:r>
          </a:p>
          <a:p>
            <a:pPr>
              <a:lnSpc>
                <a:spcPct val="90000"/>
              </a:lnSpc>
            </a:pPr>
            <a:r>
              <a:rPr lang="en-US" altLang="en-US" sz="1600" b="1">
                <a:solidFill>
                  <a:srgbClr val="3366FF"/>
                </a:solidFill>
              </a:rPr>
              <a:t>Scheduling classes</a:t>
            </a:r>
          </a:p>
          <a:p>
            <a:pPr lvl="1">
              <a:lnSpc>
                <a:spcPct val="90000"/>
              </a:lnSpc>
            </a:pPr>
            <a:r>
              <a:rPr lang="en-US" altLang="en-US" sz="1400"/>
              <a:t>Each has specific priority</a:t>
            </a:r>
          </a:p>
          <a:p>
            <a:pPr lvl="1">
              <a:lnSpc>
                <a:spcPct val="90000"/>
              </a:lnSpc>
            </a:pPr>
            <a:r>
              <a:rPr lang="en-US" altLang="en-US" sz="1400"/>
              <a:t>Scheduler picks highest priority task in highest scheduling class</a:t>
            </a:r>
          </a:p>
          <a:p>
            <a:pPr lvl="1">
              <a:lnSpc>
                <a:spcPct val="90000"/>
              </a:lnSpc>
            </a:pPr>
            <a:r>
              <a:rPr lang="en-US" altLang="en-US" sz="1400"/>
              <a:t>Rather than quantum based on fixed time allotments, based on proportion of CPU time</a:t>
            </a:r>
          </a:p>
          <a:p>
            <a:pPr lvl="1">
              <a:lnSpc>
                <a:spcPct val="90000"/>
              </a:lnSpc>
            </a:pPr>
            <a:r>
              <a:rPr lang="en-US" altLang="en-US" sz="1400"/>
              <a:t>2 scheduling classes included, others can be added</a:t>
            </a:r>
          </a:p>
          <a:p>
            <a:pPr marL="1095375" lvl="2" indent="-239713">
              <a:buFont typeface="Arial" panose="020B0604020202020204" pitchFamily="34" charset="0"/>
              <a:buAutoNum type="arabicPeriod"/>
            </a:pPr>
            <a:r>
              <a:rPr lang="en-US" altLang="en-US" sz="1400"/>
              <a:t>default</a:t>
            </a:r>
          </a:p>
          <a:p>
            <a:pPr marL="1095375" lvl="2" indent="-239713">
              <a:buFont typeface="Arial" panose="020B0604020202020204" pitchFamily="34" charset="0"/>
              <a:buAutoNum type="arabicPeriod"/>
            </a:pPr>
            <a:r>
              <a:rPr lang="en-US" altLang="en-US" sz="1400"/>
              <a:t>real-time</a:t>
            </a:r>
          </a:p>
          <a:p>
            <a:pPr>
              <a:lnSpc>
                <a:spcPct val="90000"/>
              </a:lnSpc>
            </a:pPr>
            <a:r>
              <a:rPr lang="en-US" altLang="en-US" sz="1600"/>
              <a:t>Quantum calculated based on </a:t>
            </a:r>
            <a:r>
              <a:rPr lang="en-US" altLang="en-US" sz="1600" b="1">
                <a:solidFill>
                  <a:srgbClr val="3366FF"/>
                </a:solidFill>
              </a:rPr>
              <a:t>nice value </a:t>
            </a:r>
            <a:r>
              <a:rPr lang="en-US" altLang="en-US" sz="1600"/>
              <a:t>from -20 to +19</a:t>
            </a:r>
          </a:p>
          <a:p>
            <a:pPr lvl="1">
              <a:lnSpc>
                <a:spcPct val="90000"/>
              </a:lnSpc>
            </a:pPr>
            <a:r>
              <a:rPr lang="en-US" altLang="en-US" sz="1400"/>
              <a:t>Lower value is higher priority</a:t>
            </a:r>
          </a:p>
          <a:p>
            <a:pPr lvl="1">
              <a:lnSpc>
                <a:spcPct val="90000"/>
              </a:lnSpc>
            </a:pPr>
            <a:r>
              <a:rPr lang="en-US" altLang="en-US" sz="1400"/>
              <a:t>Calculates </a:t>
            </a:r>
            <a:r>
              <a:rPr lang="en-US" altLang="en-US" sz="1400" b="1">
                <a:solidFill>
                  <a:srgbClr val="3366FF"/>
                </a:solidFill>
              </a:rPr>
              <a:t>target latency </a:t>
            </a:r>
            <a:r>
              <a:rPr lang="en-US" altLang="en-US" sz="1400"/>
              <a:t>– interval of time during which task should run at least once</a:t>
            </a:r>
          </a:p>
          <a:p>
            <a:pPr lvl="1">
              <a:lnSpc>
                <a:spcPct val="90000"/>
              </a:lnSpc>
            </a:pPr>
            <a:r>
              <a:rPr lang="en-US" altLang="en-US" sz="1400"/>
              <a:t>Target latency can increase if say number of active tasks increases</a:t>
            </a:r>
          </a:p>
          <a:p>
            <a:pPr>
              <a:lnSpc>
                <a:spcPct val="90000"/>
              </a:lnSpc>
            </a:pPr>
            <a:r>
              <a:rPr lang="en-US" altLang="en-US" sz="1600"/>
              <a:t>CFS scheduler maintains per task </a:t>
            </a:r>
            <a:r>
              <a:rPr lang="en-US" altLang="en-US" sz="1600" b="1">
                <a:solidFill>
                  <a:srgbClr val="3366FF"/>
                </a:solidFill>
              </a:rPr>
              <a:t>virtual run time </a:t>
            </a:r>
            <a:r>
              <a:rPr lang="en-US" altLang="en-US" sz="1600"/>
              <a:t>in variable </a:t>
            </a: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vruntime</a:t>
            </a:r>
          </a:p>
          <a:p>
            <a:pPr lvl="1">
              <a:lnSpc>
                <a:spcPct val="90000"/>
              </a:lnSpc>
            </a:pPr>
            <a:r>
              <a:rPr lang="en-US" altLang="en-US" sz="1400"/>
              <a:t>Associated with decay factor based on priority of task – lower priority is higher decay rate</a:t>
            </a:r>
          </a:p>
          <a:p>
            <a:pPr lvl="1">
              <a:lnSpc>
                <a:spcPct val="90000"/>
              </a:lnSpc>
            </a:pPr>
            <a:r>
              <a:rPr lang="en-US" altLang="en-US" sz="1400"/>
              <a:t>Normal default priority yields virtual run time = actual run time</a:t>
            </a:r>
          </a:p>
          <a:p>
            <a:pPr>
              <a:lnSpc>
                <a:spcPct val="90000"/>
              </a:lnSpc>
            </a:pPr>
            <a:r>
              <a:rPr lang="en-US" altLang="en-US" sz="1600"/>
              <a:t>To decide next task to run, scheduler picks task with lowest virtual run time</a:t>
            </a:r>
          </a:p>
          <a:p>
            <a:pPr lvl="1">
              <a:lnSpc>
                <a:spcPct val="90000"/>
              </a:lnSpc>
            </a:pPr>
            <a:endParaRPr lang="en-US" altLang="en-US"/>
          </a:p>
          <a:p>
            <a:pPr marL="1095375" lvl="2" indent="-239713"/>
            <a:endParaRPr lang="en-US" altLang="en-US"/>
          </a:p>
          <a:p>
            <a:pPr lvl="1"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CD729A1A-3CB9-9C93-31FC-D1CC9A6DB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1088" y="138113"/>
            <a:ext cx="78597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CFS Performance</a:t>
            </a:r>
          </a:p>
        </p:txBody>
      </p:sp>
      <p:pic>
        <p:nvPicPr>
          <p:cNvPr id="104451" name="Picture 4" descr="Screen Shot 2012-12-17 at 9.25.06 PM.png">
            <a:extLst>
              <a:ext uri="{FF2B5EF4-FFF2-40B4-BE49-F238E27FC236}">
                <a16:creationId xmlns:a16="http://schemas.microsoft.com/office/drawing/2014/main" id="{9050B05A-1E3D-056C-AEEF-F5F2C1C02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14" y="1077913"/>
            <a:ext cx="4389437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0730DD60-9429-9408-6225-0318CBB652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889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Thread Libraries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C138752B-0F10-2697-4684-FAB28D74DF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30450" y="1233489"/>
            <a:ext cx="6559550" cy="4530725"/>
          </a:xfrm>
        </p:spPr>
        <p:txBody>
          <a:bodyPr/>
          <a:lstStyle/>
          <a:p>
            <a:r>
              <a:rPr lang="en-US" altLang="en-US" b="1">
                <a:solidFill>
                  <a:srgbClr val="3366FF"/>
                </a:solidFill>
              </a:rPr>
              <a:t>Thread library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provides programmer with API for creating and managing threads</a:t>
            </a:r>
          </a:p>
          <a:p>
            <a:r>
              <a:rPr lang="en-US" altLang="en-US"/>
              <a:t>Two primary ways of implementing</a:t>
            </a:r>
          </a:p>
          <a:p>
            <a:pPr lvl="1"/>
            <a:r>
              <a:rPr lang="en-US" altLang="en-US"/>
              <a:t>Library entirely in user space</a:t>
            </a:r>
          </a:p>
          <a:p>
            <a:pPr lvl="1"/>
            <a:r>
              <a:rPr lang="en-US" altLang="en-US"/>
              <a:t>Kernel-level library supported by the OS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>
            <a:extLst>
              <a:ext uri="{FF2B5EF4-FFF2-40B4-BE49-F238E27FC236}">
                <a16:creationId xmlns:a16="http://schemas.microsoft.com/office/drawing/2014/main" id="{F52505C6-D8ED-B823-8D54-9E4D0EE3CA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6351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Linux Scheduling (Cont.)</a:t>
            </a:r>
          </a:p>
        </p:txBody>
      </p:sp>
      <p:sp>
        <p:nvSpPr>
          <p:cNvPr id="106499" name="Content Placeholder 2">
            <a:extLst>
              <a:ext uri="{FF2B5EF4-FFF2-40B4-BE49-F238E27FC236}">
                <a16:creationId xmlns:a16="http://schemas.microsoft.com/office/drawing/2014/main" id="{E165DC46-67A3-6EBE-6BAE-297941574F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06650" y="1144589"/>
            <a:ext cx="7791450" cy="4530725"/>
          </a:xfrm>
        </p:spPr>
        <p:txBody>
          <a:bodyPr/>
          <a:lstStyle/>
          <a:p>
            <a:r>
              <a:rPr lang="en-US" altLang="en-US"/>
              <a:t>Real-time scheduling according to POSIX.1b</a:t>
            </a:r>
          </a:p>
          <a:p>
            <a:pPr lvl="1"/>
            <a:r>
              <a:rPr lang="en-US" altLang="en-US"/>
              <a:t>Real-time tasks have static priorities</a:t>
            </a:r>
          </a:p>
          <a:p>
            <a:r>
              <a:rPr lang="en-US" altLang="en-US"/>
              <a:t>Real-time plus normal map into global priority scheme</a:t>
            </a:r>
          </a:p>
          <a:p>
            <a:r>
              <a:rPr lang="en-US" altLang="en-US"/>
              <a:t>Nice value of -20 maps to global priority 100</a:t>
            </a:r>
          </a:p>
          <a:p>
            <a:r>
              <a:rPr lang="en-US" altLang="en-US"/>
              <a:t>Nice value of +19 maps to priority 139</a:t>
            </a:r>
          </a:p>
          <a:p>
            <a:endParaRPr lang="en-US" altLang="en-US"/>
          </a:p>
        </p:txBody>
      </p:sp>
      <p:pic>
        <p:nvPicPr>
          <p:cNvPr id="106500" name="Picture 1" descr="Screen Shot 2012-12-17 at 9.28.34 PM.png">
            <a:extLst>
              <a:ext uri="{FF2B5EF4-FFF2-40B4-BE49-F238E27FC236}">
                <a16:creationId xmlns:a16="http://schemas.microsoft.com/office/drawing/2014/main" id="{18B6DBD9-2766-EF5D-20C4-22A512216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1" y="3198814"/>
            <a:ext cx="6081713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9FC28F47-0F7D-E852-D3FE-AF4B32F035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8891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Windows Scheduling</a:t>
            </a:r>
          </a:p>
        </p:txBody>
      </p:sp>
      <p:sp>
        <p:nvSpPr>
          <p:cNvPr id="107523" name="Content Placeholder 2">
            <a:extLst>
              <a:ext uri="{FF2B5EF4-FFF2-40B4-BE49-F238E27FC236}">
                <a16:creationId xmlns:a16="http://schemas.microsoft.com/office/drawing/2014/main" id="{4B9917E6-48AA-AD57-2A99-F031D55E64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44750" y="1144589"/>
            <a:ext cx="6648450" cy="4530725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Windows uses priority-based preemptive scheduling</a:t>
            </a:r>
          </a:p>
          <a:p>
            <a:r>
              <a:rPr lang="en-US" altLang="en-US"/>
              <a:t>Highest-priority thread runs next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Dispatcher</a:t>
            </a:r>
            <a:r>
              <a:rPr lang="en-US" altLang="en-US" i="1"/>
              <a:t> </a:t>
            </a:r>
            <a:r>
              <a:rPr lang="en-US" altLang="en-US"/>
              <a:t>is scheduler</a:t>
            </a:r>
          </a:p>
          <a:p>
            <a:r>
              <a:rPr lang="en-US" altLang="en-US"/>
              <a:t>Thread runs until (1) blocks, (2) uses time slice, (3) preempted by higher-priority thread</a:t>
            </a:r>
          </a:p>
          <a:p>
            <a:r>
              <a:rPr lang="en-US" altLang="en-US"/>
              <a:t>Real-time threads can preempt non-real-time</a:t>
            </a:r>
          </a:p>
          <a:p>
            <a:r>
              <a:rPr lang="en-US" altLang="en-US"/>
              <a:t>32-level priority scheme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Variable class </a:t>
            </a:r>
            <a:r>
              <a:rPr lang="en-US" altLang="en-US"/>
              <a:t>is 1-15, </a:t>
            </a:r>
            <a:r>
              <a:rPr lang="en-US" altLang="en-US" b="1">
                <a:solidFill>
                  <a:srgbClr val="3366FF"/>
                </a:solidFill>
              </a:rPr>
              <a:t>real-time class </a:t>
            </a:r>
            <a:r>
              <a:rPr lang="en-US" altLang="en-US"/>
              <a:t>is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/>
              <a:t>16-31</a:t>
            </a:r>
          </a:p>
          <a:p>
            <a:r>
              <a:rPr lang="en-US" altLang="en-US"/>
              <a:t>Priority 0 is memory-management thread</a:t>
            </a:r>
          </a:p>
          <a:p>
            <a:r>
              <a:rPr lang="en-US" altLang="en-US"/>
              <a:t>Queue for each priority</a:t>
            </a:r>
          </a:p>
          <a:p>
            <a:r>
              <a:rPr lang="en-US" altLang="en-US"/>
              <a:t>If no run-able thread, runs </a:t>
            </a:r>
            <a:r>
              <a:rPr lang="en-US" altLang="en-US" b="1">
                <a:solidFill>
                  <a:srgbClr val="3366FF"/>
                </a:solidFill>
              </a:rPr>
              <a:t>idle thread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>
            <a:extLst>
              <a:ext uri="{FF2B5EF4-FFF2-40B4-BE49-F238E27FC236}">
                <a16:creationId xmlns:a16="http://schemas.microsoft.com/office/drawing/2014/main" id="{5243EDAD-F5C6-1B81-B4A9-C9A809A67E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1431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Windows Priority Classes</a:t>
            </a:r>
          </a:p>
        </p:txBody>
      </p:sp>
      <p:sp>
        <p:nvSpPr>
          <p:cNvPr id="108547" name="Content Placeholder 2">
            <a:extLst>
              <a:ext uri="{FF2B5EF4-FFF2-40B4-BE49-F238E27FC236}">
                <a16:creationId xmlns:a16="http://schemas.microsoft.com/office/drawing/2014/main" id="{4D48DFF3-7C23-3F47-78BB-A5381AD38D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30450" y="1233489"/>
            <a:ext cx="7651750" cy="4530725"/>
          </a:xfrm>
        </p:spPr>
        <p:txBody>
          <a:bodyPr/>
          <a:lstStyle/>
          <a:p>
            <a:r>
              <a:rPr lang="en-US" altLang="en-US" sz="1600"/>
              <a:t>Win32 API identifies several priority classes to which a process can belong</a:t>
            </a:r>
          </a:p>
          <a:p>
            <a:pPr lvl="1"/>
            <a:r>
              <a:rPr lang="en-US" altLang="en-US" sz="1400"/>
              <a:t>REALTIME_PRIORITY_CLASS, HIGH_PRIORITY_CLASS, ABOVE_NORMAL_PRIORITY_CLASS,NORMAL_PRIORITY_CLASS, BELOW_NORMAL_PRIORITY_CLASS, IDLE_PRIORITY_CLASS</a:t>
            </a:r>
            <a:endParaRPr lang="en-US" altLang="en-US" sz="1400" b="1">
              <a:solidFill>
                <a:srgbClr val="3366FF"/>
              </a:solidFill>
            </a:endParaRPr>
          </a:p>
          <a:p>
            <a:pPr lvl="1"/>
            <a:r>
              <a:rPr lang="en-US" altLang="en-US" sz="1400"/>
              <a:t>All are variable except REALTIME</a:t>
            </a:r>
          </a:p>
          <a:p>
            <a:r>
              <a:rPr lang="en-US" altLang="en-US" sz="1600"/>
              <a:t>A thread within a given priority class has a relative priority</a:t>
            </a:r>
          </a:p>
          <a:p>
            <a:pPr lvl="1"/>
            <a:r>
              <a:rPr lang="en-US" altLang="en-US" sz="1400"/>
              <a:t>TIME_CRITICAL, HIGHEST, ABOVE_NORMAL, NORMAL, BELOW_NORMAL, LOWEST, IDLE</a:t>
            </a:r>
          </a:p>
          <a:p>
            <a:r>
              <a:rPr lang="en-US" altLang="en-US" sz="1600"/>
              <a:t>Priority class and relative priority combine to give numeric priority</a:t>
            </a:r>
          </a:p>
          <a:p>
            <a:r>
              <a:rPr lang="en-US" altLang="en-US" sz="1600"/>
              <a:t>Base priority is NORMAL within the class</a:t>
            </a:r>
          </a:p>
          <a:p>
            <a:r>
              <a:rPr lang="en-US" altLang="en-US" sz="1600"/>
              <a:t>If quantum expires, priority lowered, but never below base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:a16="http://schemas.microsoft.com/office/drawing/2014/main" id="{FBA153D8-5427-92C7-C313-7FE18D806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3900" y="150813"/>
            <a:ext cx="8229600" cy="576262"/>
          </a:xfrm>
        </p:spPr>
        <p:txBody>
          <a:bodyPr/>
          <a:lstStyle/>
          <a:p>
            <a:r>
              <a:rPr lang="en-US" altLang="en-US" sz="2800"/>
              <a:t>Windows Priority Classes (Cont.)</a:t>
            </a:r>
          </a:p>
        </p:txBody>
      </p:sp>
      <p:sp>
        <p:nvSpPr>
          <p:cNvPr id="109571" name="Content Placeholder 2">
            <a:extLst>
              <a:ext uri="{FF2B5EF4-FFF2-40B4-BE49-F238E27FC236}">
                <a16:creationId xmlns:a16="http://schemas.microsoft.com/office/drawing/2014/main" id="{40F1174B-2185-3920-2BCE-92984C7BFD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30450" y="941389"/>
            <a:ext cx="7818438" cy="4530725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1600"/>
          </a:p>
          <a:p>
            <a:r>
              <a:rPr lang="en-US" altLang="en-US"/>
              <a:t>If wait occurs, priority boosted depending on what was waited for</a:t>
            </a:r>
          </a:p>
          <a:p>
            <a:r>
              <a:rPr lang="en-US" altLang="en-US"/>
              <a:t>Foreground window given 3x priority boost</a:t>
            </a:r>
          </a:p>
          <a:p>
            <a:r>
              <a:rPr lang="en-US" altLang="en-US"/>
              <a:t>Windows 7 added </a:t>
            </a:r>
            <a:r>
              <a:rPr lang="en-US" altLang="en-US" b="1">
                <a:solidFill>
                  <a:srgbClr val="3366FF"/>
                </a:solidFill>
              </a:rPr>
              <a:t>user-mode scheduling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UMS</a:t>
            </a:r>
            <a:r>
              <a:rPr lang="en-US" altLang="en-US"/>
              <a:t>) </a:t>
            </a:r>
          </a:p>
          <a:p>
            <a:pPr lvl="1"/>
            <a:r>
              <a:rPr lang="en-US" altLang="en-US"/>
              <a:t>Applications create and manage threads independent of kernel</a:t>
            </a:r>
          </a:p>
          <a:p>
            <a:pPr lvl="1"/>
            <a:r>
              <a:rPr lang="en-US" altLang="en-US"/>
              <a:t>For large number of threads, much more efficient</a:t>
            </a:r>
          </a:p>
          <a:p>
            <a:pPr lvl="1"/>
            <a:r>
              <a:rPr lang="en-US" altLang="en-US"/>
              <a:t>UMS schedulers come from programming language libraries like                                         C++ </a:t>
            </a:r>
            <a:r>
              <a:rPr lang="en-US" altLang="en-US" b="1">
                <a:solidFill>
                  <a:srgbClr val="3366FF"/>
                </a:solidFill>
              </a:rPr>
              <a:t>Concurrent Runtime </a:t>
            </a:r>
            <a:r>
              <a:rPr lang="en-US" altLang="en-US"/>
              <a:t>(ConcRT) framework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D4A727BE-0A10-5709-DA64-E134D40557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09826" y="176213"/>
            <a:ext cx="78009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Windows Priorities</a:t>
            </a:r>
          </a:p>
        </p:txBody>
      </p:sp>
      <p:pic>
        <p:nvPicPr>
          <p:cNvPr id="110595" name="Picture 1" descr="6_22.pdf">
            <a:extLst>
              <a:ext uri="{FF2B5EF4-FFF2-40B4-BE49-F238E27FC236}">
                <a16:creationId xmlns:a16="http://schemas.microsoft.com/office/drawing/2014/main" id="{9C2E397E-F28A-0E8A-16C8-7BDBCFAB7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38" y="1384300"/>
            <a:ext cx="6616700" cy="299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>
            <a:extLst>
              <a:ext uri="{FF2B5EF4-FFF2-40B4-BE49-F238E27FC236}">
                <a16:creationId xmlns:a16="http://schemas.microsoft.com/office/drawing/2014/main" id="{4E2E72BE-7B94-5481-A552-0840ADB781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3811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Solaris</a:t>
            </a:r>
          </a:p>
        </p:txBody>
      </p:sp>
      <p:sp>
        <p:nvSpPr>
          <p:cNvPr id="112643" name="Content Placeholder 2">
            <a:extLst>
              <a:ext uri="{FF2B5EF4-FFF2-40B4-BE49-F238E27FC236}">
                <a16:creationId xmlns:a16="http://schemas.microsoft.com/office/drawing/2014/main" id="{4CF1949B-5C24-001E-B7DE-550920128C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7450" y="1081089"/>
            <a:ext cx="7181850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Priority-based scheduling</a:t>
            </a:r>
          </a:p>
          <a:p>
            <a:r>
              <a:rPr lang="en-US" altLang="en-US"/>
              <a:t>Six classes available</a:t>
            </a:r>
          </a:p>
          <a:p>
            <a:pPr lvl="1"/>
            <a:r>
              <a:rPr lang="en-US" altLang="en-US"/>
              <a:t>Time sharing (default) (TS)</a:t>
            </a:r>
          </a:p>
          <a:p>
            <a:pPr lvl="1"/>
            <a:r>
              <a:rPr lang="en-US" altLang="en-US"/>
              <a:t>Interactive (IA)</a:t>
            </a:r>
          </a:p>
          <a:p>
            <a:pPr lvl="1"/>
            <a:r>
              <a:rPr lang="en-US" altLang="en-US"/>
              <a:t>Real time (RT)</a:t>
            </a:r>
          </a:p>
          <a:p>
            <a:pPr lvl="1"/>
            <a:r>
              <a:rPr lang="en-US" altLang="en-US"/>
              <a:t>System (SYS)</a:t>
            </a:r>
          </a:p>
          <a:p>
            <a:pPr lvl="1"/>
            <a:r>
              <a:rPr lang="en-US" altLang="en-US"/>
              <a:t>Fair Share (FSS)</a:t>
            </a:r>
          </a:p>
          <a:p>
            <a:pPr lvl="1"/>
            <a:r>
              <a:rPr lang="en-US" altLang="en-US"/>
              <a:t>Fixed priority (FP)</a:t>
            </a:r>
          </a:p>
          <a:p>
            <a:r>
              <a:rPr lang="en-US" altLang="en-US"/>
              <a:t>Given thread can be in one class at a time</a:t>
            </a:r>
          </a:p>
          <a:p>
            <a:r>
              <a:rPr lang="en-US" altLang="en-US"/>
              <a:t>Each class has its own scheduling algorithm</a:t>
            </a:r>
          </a:p>
          <a:p>
            <a:r>
              <a:rPr lang="en-US" altLang="en-US"/>
              <a:t>Time sharing is multi-level feedback queue</a:t>
            </a:r>
          </a:p>
          <a:p>
            <a:pPr lvl="1"/>
            <a:r>
              <a:rPr lang="en-US" altLang="en-US"/>
              <a:t>Loadable table configurable by sysadmin</a:t>
            </a:r>
          </a:p>
          <a:p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7B1D85E3-B1C7-7895-32CE-40D18553E6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1088" y="163513"/>
            <a:ext cx="78597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Solaris Dispatch Table </a:t>
            </a:r>
          </a:p>
        </p:txBody>
      </p:sp>
      <p:pic>
        <p:nvPicPr>
          <p:cNvPr id="113667" name="Picture 1" descr="6_23.pdf">
            <a:extLst>
              <a:ext uri="{FF2B5EF4-FFF2-40B4-BE49-F238E27FC236}">
                <a16:creationId xmlns:a16="http://schemas.microsoft.com/office/drawing/2014/main" id="{C888B0CE-E910-1639-9AD2-FA7C9CA2C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300" y="1254125"/>
            <a:ext cx="4605338" cy="468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>
            <a:extLst>
              <a:ext uri="{FF2B5EF4-FFF2-40B4-BE49-F238E27FC236}">
                <a16:creationId xmlns:a16="http://schemas.microsoft.com/office/drawing/2014/main" id="{8B01A008-1472-F7CF-958F-550429BD28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016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Solaris Scheduling</a:t>
            </a:r>
          </a:p>
        </p:txBody>
      </p:sp>
      <p:pic>
        <p:nvPicPr>
          <p:cNvPr id="115715" name="Picture 1" descr="6_24.pdf">
            <a:extLst>
              <a:ext uri="{FF2B5EF4-FFF2-40B4-BE49-F238E27FC236}">
                <a16:creationId xmlns:a16="http://schemas.microsoft.com/office/drawing/2014/main" id="{ABB9173B-F465-3F2C-9266-991BC254C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4" y="1206501"/>
            <a:ext cx="2835275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>
            <a:extLst>
              <a:ext uri="{FF2B5EF4-FFF2-40B4-BE49-F238E27FC236}">
                <a16:creationId xmlns:a16="http://schemas.microsoft.com/office/drawing/2014/main" id="{FEB16A1A-6A7D-003B-E34A-A380516E5D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1431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Solaris Scheduling (Cont.)</a:t>
            </a:r>
          </a:p>
        </p:txBody>
      </p:sp>
      <p:sp>
        <p:nvSpPr>
          <p:cNvPr id="117763" name="Content Placeholder 2">
            <a:extLst>
              <a:ext uri="{FF2B5EF4-FFF2-40B4-BE49-F238E27FC236}">
                <a16:creationId xmlns:a16="http://schemas.microsoft.com/office/drawing/2014/main" id="{3BA170DF-C59E-C70E-6B34-0F8415A00F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11400" y="1195389"/>
            <a:ext cx="7251700" cy="4530725"/>
          </a:xfrm>
        </p:spPr>
        <p:txBody>
          <a:bodyPr/>
          <a:lstStyle/>
          <a:p>
            <a:r>
              <a:rPr lang="en-US" altLang="en-US"/>
              <a:t>Scheduler converts class-specific priorities into a per-thread global priority</a:t>
            </a:r>
          </a:p>
          <a:p>
            <a:pPr lvl="1"/>
            <a:r>
              <a:rPr lang="en-US" altLang="en-US"/>
              <a:t>Thread with highest priority runs next</a:t>
            </a:r>
          </a:p>
          <a:p>
            <a:pPr lvl="1"/>
            <a:r>
              <a:rPr lang="en-US" altLang="en-US"/>
              <a:t>Runs until (1) blocks, (2) uses time slice, (3) preempted by higher-priority thread</a:t>
            </a:r>
          </a:p>
          <a:p>
            <a:pPr lvl="1"/>
            <a:r>
              <a:rPr lang="en-US" altLang="en-US"/>
              <a:t>Multiple threads at same priority selected via RR</a:t>
            </a:r>
          </a:p>
          <a:p>
            <a:pPr lvl="1"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01F0E654-108D-5D91-9FA4-770C921076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3976" y="201613"/>
            <a:ext cx="76168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Algorithm Evaluation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FF036B37-82C1-BA67-A1A9-DC0561195B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4589" y="1116014"/>
            <a:ext cx="7566025" cy="4643437"/>
          </a:xfrm>
        </p:spPr>
        <p:txBody>
          <a:bodyPr/>
          <a:lstStyle/>
          <a:p>
            <a:r>
              <a:rPr lang="en-US" altLang="en-US"/>
              <a:t>How to select CPU-scheduling algorithm for an OS?</a:t>
            </a:r>
          </a:p>
          <a:p>
            <a:r>
              <a:rPr lang="en-US" altLang="en-US"/>
              <a:t>Determine criteria, then evaluate algorithms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Deterministic modeling</a:t>
            </a:r>
          </a:p>
          <a:p>
            <a:pPr lvl="1"/>
            <a:r>
              <a:rPr lang="en-US" altLang="en-US"/>
              <a:t>Type of </a:t>
            </a:r>
            <a:r>
              <a:rPr lang="en-US" altLang="en-US" b="1">
                <a:solidFill>
                  <a:srgbClr val="3366FF"/>
                </a:solidFill>
              </a:rPr>
              <a:t>analytic evaluation</a:t>
            </a:r>
          </a:p>
          <a:p>
            <a:pPr lvl="1"/>
            <a:r>
              <a:rPr lang="en-US" altLang="en-US"/>
              <a:t>Takes a particular predetermined workload and defines the performance of each algorithm  for that workload</a:t>
            </a:r>
          </a:p>
          <a:p>
            <a:r>
              <a:rPr lang="en-US" altLang="en-US"/>
              <a:t>Consider 5 processes arriving at time 0:</a:t>
            </a:r>
          </a:p>
        </p:txBody>
      </p:sp>
      <p:pic>
        <p:nvPicPr>
          <p:cNvPr id="118788" name="Picture 1" descr="Screen Shot 2012-12-17 at 9.44.14 PM.png">
            <a:extLst>
              <a:ext uri="{FF2B5EF4-FFF2-40B4-BE49-F238E27FC236}">
                <a16:creationId xmlns:a16="http://schemas.microsoft.com/office/drawing/2014/main" id="{719F884B-677E-B6B8-B7B6-C563312FC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3821114"/>
            <a:ext cx="1897062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90BC675A-6E6A-98F1-E3A9-A9D2E8344B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016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Pthreads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E14B1F18-32DA-9798-9AB6-A8B9396C39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0450" y="1233489"/>
            <a:ext cx="7016750" cy="4465637"/>
          </a:xfrm>
        </p:spPr>
        <p:txBody>
          <a:bodyPr/>
          <a:lstStyle/>
          <a:p>
            <a:r>
              <a:rPr lang="en-US" altLang="en-US"/>
              <a:t>May be provided either as user-level or kernel-level</a:t>
            </a:r>
          </a:p>
          <a:p>
            <a:r>
              <a:rPr lang="en-US" altLang="en-US"/>
              <a:t>A POSIX standard (IEEE 1003.1c) API for thread creation and synchronization</a:t>
            </a:r>
          </a:p>
          <a:p>
            <a:r>
              <a:rPr lang="en-US" altLang="en-US" b="1" i="1"/>
              <a:t>Specification</a:t>
            </a:r>
            <a:r>
              <a:rPr lang="en-US" altLang="en-US"/>
              <a:t>, not </a:t>
            </a:r>
            <a:r>
              <a:rPr lang="en-US" altLang="en-US" b="1" i="1"/>
              <a:t>implementation</a:t>
            </a:r>
            <a:endParaRPr lang="en-US" altLang="en-US"/>
          </a:p>
          <a:p>
            <a:r>
              <a:rPr lang="en-US" altLang="en-US"/>
              <a:t>API specifies behavior of the thread library, implementation is up to development of the library</a:t>
            </a:r>
          </a:p>
          <a:p>
            <a:r>
              <a:rPr lang="en-US" altLang="en-US"/>
              <a:t>Common in UNIX operating systems (Solaris, Linux, Mac OS X)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BA8B14F3-029A-B9A7-73A1-2030FD2190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93976" y="277813"/>
            <a:ext cx="76168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Deterministic Evaluation</a:t>
            </a:r>
          </a:p>
        </p:txBody>
      </p:sp>
      <p:sp>
        <p:nvSpPr>
          <p:cNvPr id="101378" name="Rectangle 3">
            <a:extLst>
              <a:ext uri="{FF2B5EF4-FFF2-40B4-BE49-F238E27FC236}">
                <a16:creationId xmlns:a16="http://schemas.microsoft.com/office/drawing/2014/main" id="{552CECFE-5793-AA8A-52E1-BA670D53C9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51089" y="1382714"/>
            <a:ext cx="7566025" cy="4643437"/>
          </a:xfrm>
        </p:spPr>
        <p:txBody>
          <a:bodyPr>
            <a:normAutofit lnSpcReduction="10000"/>
          </a:bodyPr>
          <a:lstStyle/>
          <a:p>
            <a:pPr marL="342197" indent="-342197">
              <a:buFont typeface="Monotype Sort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For each algorithm, calculate minimum average waiting time</a:t>
            </a:r>
          </a:p>
          <a:p>
            <a:pPr marL="342197" indent="-342197">
              <a:buFont typeface="Monotype Sort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Simple and fast, but requires exact numbers for input, applies only to those inputs</a:t>
            </a:r>
          </a:p>
          <a:p>
            <a:pPr marL="742167" lvl="1" indent="-285536">
              <a:buFont typeface="Monotype Sorts" charset="0"/>
              <a:buChar char="l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FCS is 28ms:</a:t>
            </a:r>
          </a:p>
          <a:p>
            <a:pPr marL="342197" indent="-342197"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0" indent="0"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742167" lvl="1" indent="-285536">
              <a:buFont typeface="Monotype Sorts" charset="0"/>
              <a:buChar char="l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Non-preemptive SFJ is 13ms:</a:t>
            </a:r>
          </a:p>
          <a:p>
            <a:pPr marL="342197" indent="-342197"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0" indent="0"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742167" lvl="1" indent="-285536">
              <a:buFont typeface="Monotype Sorts" charset="0"/>
              <a:buChar char="l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RR is 23ms:</a:t>
            </a:r>
          </a:p>
          <a:p>
            <a:pPr marL="0" indent="0">
              <a:buNone/>
              <a:defRPr/>
            </a:pPr>
            <a:endParaRPr lang="en-US" dirty="0">
              <a:ea typeface="ＭＳ Ｐゴシック" charset="0"/>
            </a:endParaRPr>
          </a:p>
        </p:txBody>
      </p:sp>
      <p:pic>
        <p:nvPicPr>
          <p:cNvPr id="120836" name="Picture 2" descr="Screen Shot 2012-12-17 at 9.47.12 PM.png">
            <a:extLst>
              <a:ext uri="{FF2B5EF4-FFF2-40B4-BE49-F238E27FC236}">
                <a16:creationId xmlns:a16="http://schemas.microsoft.com/office/drawing/2014/main" id="{45AEF00A-0579-2A85-EA13-E1CABCEF0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163" y="2720976"/>
            <a:ext cx="44450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7" name="Picture 3" descr="Screen Shot 2012-12-17 at 9.47.18 PM.png">
            <a:extLst>
              <a:ext uri="{FF2B5EF4-FFF2-40B4-BE49-F238E27FC236}">
                <a16:creationId xmlns:a16="http://schemas.microsoft.com/office/drawing/2014/main" id="{7ABE1098-83F7-BDB5-1CC8-7B24ED706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889" y="3852864"/>
            <a:ext cx="4529137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8" name="Picture 4" descr="Screen Shot 2012-12-17 at 9.47.24 PM.png">
            <a:extLst>
              <a:ext uri="{FF2B5EF4-FFF2-40B4-BE49-F238E27FC236}">
                <a16:creationId xmlns:a16="http://schemas.microsoft.com/office/drawing/2014/main" id="{109547B7-36D4-4856-AAE9-0AC0B2C26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50" y="4902201"/>
            <a:ext cx="44450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1">
            <a:extLst>
              <a:ext uri="{FF2B5EF4-FFF2-40B4-BE49-F238E27FC236}">
                <a16:creationId xmlns:a16="http://schemas.microsoft.com/office/drawing/2014/main" id="{28D868CE-7C59-5706-9BBF-679C24CDC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Queueing Models</a:t>
            </a:r>
          </a:p>
        </p:txBody>
      </p:sp>
      <p:sp>
        <p:nvSpPr>
          <p:cNvPr id="122883" name="Content Placeholder 2">
            <a:extLst>
              <a:ext uri="{FF2B5EF4-FFF2-40B4-BE49-F238E27FC236}">
                <a16:creationId xmlns:a16="http://schemas.microsoft.com/office/drawing/2014/main" id="{43CB6613-2EF0-03FF-D63F-5E07E58A95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2050" y="1233489"/>
            <a:ext cx="7105650" cy="4530725"/>
          </a:xfrm>
        </p:spPr>
        <p:txBody>
          <a:bodyPr/>
          <a:lstStyle/>
          <a:p>
            <a:r>
              <a:rPr lang="en-US" altLang="en-US"/>
              <a:t>Describes the arrival of processes, and CPU and I/O bursts probabilistically</a:t>
            </a:r>
          </a:p>
          <a:p>
            <a:pPr lvl="1"/>
            <a:r>
              <a:rPr lang="en-US" altLang="en-US"/>
              <a:t>Commonly exponential, and described by mean</a:t>
            </a:r>
          </a:p>
          <a:p>
            <a:pPr lvl="1"/>
            <a:r>
              <a:rPr lang="en-US" altLang="en-US"/>
              <a:t>Computes average throughput, utilization, waiting time, etc</a:t>
            </a:r>
          </a:p>
          <a:p>
            <a:r>
              <a:rPr lang="en-US" altLang="en-US"/>
              <a:t>Computer system described as network of servers, each with queue of waiting processes</a:t>
            </a:r>
          </a:p>
          <a:p>
            <a:pPr lvl="1"/>
            <a:r>
              <a:rPr lang="en-US" altLang="en-US"/>
              <a:t>Knowing arrival rates and service rates</a:t>
            </a:r>
          </a:p>
          <a:p>
            <a:pPr lvl="1"/>
            <a:r>
              <a:rPr lang="en-US" altLang="en-US"/>
              <a:t>Computes utilization, average queue length, average wait time, etc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>
            <a:extLst>
              <a:ext uri="{FF2B5EF4-FFF2-40B4-BE49-F238E27FC236}">
                <a16:creationId xmlns:a16="http://schemas.microsoft.com/office/drawing/2014/main" id="{E323CB07-5B8C-83D5-7EE8-581C80F04D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Little</a:t>
            </a:r>
            <a:r>
              <a:rPr lang="ja-JP" altLang="en-US"/>
              <a:t>’</a:t>
            </a:r>
            <a:r>
              <a:rPr lang="en-US" altLang="ja-JP"/>
              <a:t>s Formula</a:t>
            </a:r>
            <a:endParaRPr lang="en-US" altLang="en-US"/>
          </a:p>
        </p:txBody>
      </p:sp>
      <p:sp>
        <p:nvSpPr>
          <p:cNvPr id="123907" name="Content Placeholder 2">
            <a:extLst>
              <a:ext uri="{FF2B5EF4-FFF2-40B4-BE49-F238E27FC236}">
                <a16:creationId xmlns:a16="http://schemas.microsoft.com/office/drawing/2014/main" id="{539B4021-6FD8-7C33-AC04-F07E0A1DC7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19350" y="1169989"/>
            <a:ext cx="7270750" cy="4530725"/>
          </a:xfrm>
        </p:spPr>
        <p:txBody>
          <a:bodyPr>
            <a:normAutofit fontScale="92500"/>
          </a:bodyPr>
          <a:lstStyle/>
          <a:p>
            <a:r>
              <a:rPr lang="en-US" altLang="en-US" i="1"/>
              <a:t>n</a:t>
            </a:r>
            <a:r>
              <a:rPr lang="en-US" altLang="en-US"/>
              <a:t> = average queue length</a:t>
            </a:r>
          </a:p>
          <a:p>
            <a:r>
              <a:rPr lang="en-US" altLang="en-US" i="1"/>
              <a:t>W</a:t>
            </a:r>
            <a:r>
              <a:rPr lang="en-US" altLang="en-US"/>
              <a:t> = average waiting time in queue</a:t>
            </a:r>
          </a:p>
          <a:p>
            <a:r>
              <a:rPr lang="en-US" altLang="en-US" i="1"/>
              <a:t>λ</a:t>
            </a:r>
            <a:r>
              <a:rPr lang="en-US" altLang="en-US"/>
              <a:t> = average arrival rate into queue</a:t>
            </a:r>
          </a:p>
          <a:p>
            <a:r>
              <a:rPr lang="en-US" altLang="en-US"/>
              <a:t>Little</a:t>
            </a:r>
            <a:r>
              <a:rPr lang="ja-JP" altLang="en-US"/>
              <a:t>’</a:t>
            </a:r>
            <a:r>
              <a:rPr lang="en-US" altLang="ja-JP"/>
              <a:t>s law – in steady state, processes leaving queue must equal processes arriving, thus:</a:t>
            </a:r>
            <a:br>
              <a:rPr lang="en-US" altLang="ja-JP"/>
            </a:br>
            <a:r>
              <a:rPr lang="en-US" altLang="ja-JP"/>
              <a:t>      </a:t>
            </a:r>
            <a:r>
              <a:rPr lang="en-US" altLang="ja-JP" i="1"/>
              <a:t>n </a:t>
            </a:r>
            <a:r>
              <a:rPr lang="en-US" altLang="ja-JP"/>
              <a:t>= </a:t>
            </a:r>
            <a:r>
              <a:rPr lang="en-US" altLang="ja-JP" i="1"/>
              <a:t>λ </a:t>
            </a:r>
            <a:r>
              <a:rPr lang="en-US" altLang="ja-JP"/>
              <a:t>x</a:t>
            </a:r>
            <a:r>
              <a:rPr lang="en-US" altLang="ja-JP" i="1"/>
              <a:t> W</a:t>
            </a:r>
          </a:p>
          <a:p>
            <a:pPr lvl="1"/>
            <a:r>
              <a:rPr lang="en-US" altLang="en-US"/>
              <a:t>Valid for any scheduling algorithm and arrival distribution</a:t>
            </a:r>
          </a:p>
          <a:p>
            <a:r>
              <a:rPr lang="en-US" altLang="en-US"/>
              <a:t>For example, if on average 7 processes arrive per second, and normally 14 processes in queue, then average wait time per process = 2 seconds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1">
            <a:extLst>
              <a:ext uri="{FF2B5EF4-FFF2-40B4-BE49-F238E27FC236}">
                <a16:creationId xmlns:a16="http://schemas.microsoft.com/office/drawing/2014/main" id="{6EE4D754-36EC-703B-56D3-D41779270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Simulations</a:t>
            </a:r>
          </a:p>
        </p:txBody>
      </p:sp>
      <p:sp>
        <p:nvSpPr>
          <p:cNvPr id="124931" name="Content Placeholder 2">
            <a:extLst>
              <a:ext uri="{FF2B5EF4-FFF2-40B4-BE49-F238E27FC236}">
                <a16:creationId xmlns:a16="http://schemas.microsoft.com/office/drawing/2014/main" id="{0BAD5E35-AEE1-D878-1B96-89DEE35926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Queueing models limited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Simulations</a:t>
            </a:r>
            <a:r>
              <a:rPr lang="en-US" altLang="en-US" b="1"/>
              <a:t> </a:t>
            </a:r>
            <a:r>
              <a:rPr lang="en-US" altLang="en-US"/>
              <a:t>more accurate</a:t>
            </a:r>
          </a:p>
          <a:p>
            <a:pPr lvl="1"/>
            <a:r>
              <a:rPr lang="en-US" altLang="en-US"/>
              <a:t>Programmed model of computer system</a:t>
            </a:r>
          </a:p>
          <a:p>
            <a:pPr lvl="1"/>
            <a:r>
              <a:rPr lang="en-US" altLang="en-US"/>
              <a:t>Clock is a variable</a:t>
            </a:r>
          </a:p>
          <a:p>
            <a:pPr lvl="1"/>
            <a:r>
              <a:rPr lang="en-US" altLang="en-US"/>
              <a:t>Gather statistics  indicating algorithm performance</a:t>
            </a:r>
          </a:p>
          <a:p>
            <a:pPr lvl="1"/>
            <a:r>
              <a:rPr lang="en-US" altLang="en-US"/>
              <a:t>Data to drive simulation gathered via</a:t>
            </a:r>
          </a:p>
          <a:p>
            <a:pPr lvl="2"/>
            <a:r>
              <a:rPr lang="en-US" altLang="en-US"/>
              <a:t>Random number generator according to probabilities</a:t>
            </a:r>
          </a:p>
          <a:p>
            <a:pPr lvl="2"/>
            <a:r>
              <a:rPr lang="en-US" altLang="en-US"/>
              <a:t>Distributions defined mathematically or empirically</a:t>
            </a:r>
          </a:p>
          <a:p>
            <a:pPr lvl="2"/>
            <a:r>
              <a:rPr lang="en-US" altLang="en-US"/>
              <a:t>Trace tapes record sequences of real events in real systems</a:t>
            </a:r>
          </a:p>
          <a:p>
            <a:pPr lvl="2"/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49334AFD-FB0B-EBFE-70D0-499B9AF9D1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54314" y="166688"/>
            <a:ext cx="7850187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Evaluation of CPU Schedulers by Simulation</a:t>
            </a:r>
          </a:p>
        </p:txBody>
      </p:sp>
      <p:pic>
        <p:nvPicPr>
          <p:cNvPr id="125955" name="Picture 1" descr="6_25.pdf">
            <a:extLst>
              <a:ext uri="{FF2B5EF4-FFF2-40B4-BE49-F238E27FC236}">
                <a16:creationId xmlns:a16="http://schemas.microsoft.com/office/drawing/2014/main" id="{169AE024-991D-7C67-EADD-6EA3547A5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1" y="1379539"/>
            <a:ext cx="6367463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1">
            <a:extLst>
              <a:ext uri="{FF2B5EF4-FFF2-40B4-BE49-F238E27FC236}">
                <a16:creationId xmlns:a16="http://schemas.microsoft.com/office/drawing/2014/main" id="{C3E42604-CC9C-8CE4-1168-41873F5B07C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928938" y="188913"/>
            <a:ext cx="6824662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Implementation</a:t>
            </a:r>
          </a:p>
        </p:txBody>
      </p:sp>
      <p:sp>
        <p:nvSpPr>
          <p:cNvPr id="128003" name="Content Placeholder 2">
            <a:extLst>
              <a:ext uri="{FF2B5EF4-FFF2-40B4-BE49-F238E27FC236}">
                <a16:creationId xmlns:a16="http://schemas.microsoft.com/office/drawing/2014/main" id="{0090AD69-F40F-D496-D6FD-CEFFB2E0C5F0}"/>
              </a:ext>
            </a:extLst>
          </p:cNvPr>
          <p:cNvSpPr txBox="1">
            <a:spLocks/>
          </p:cNvSpPr>
          <p:nvPr/>
        </p:nvSpPr>
        <p:spPr bwMode="auto">
          <a:xfrm>
            <a:off x="2374900" y="1208089"/>
            <a:ext cx="75311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09" rIns="91417" bIns="45709"/>
          <a:lstStyle>
            <a:lvl1pPr marL="488950" indent="-488950" defTabSz="1304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141413" indent="-488950" defTabSz="1304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550988" indent="-325438" defTabSz="1304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1304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1304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>
                <a:latin typeface="Helvetica" panose="020B0604020202020204" pitchFamily="34" charset="0"/>
              </a:rPr>
              <a:t>Even simulations have limited accuracy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>
                <a:latin typeface="Helvetica" panose="020B0604020202020204" pitchFamily="34" charset="0"/>
              </a:rPr>
              <a:t>Just implement new scheduler and test in real systems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>
                <a:latin typeface="Helvetica" panose="020B0604020202020204" pitchFamily="34" charset="0"/>
              </a:rPr>
              <a:t>High cost, high risk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>
                <a:latin typeface="Helvetica" panose="020B0604020202020204" pitchFamily="34" charset="0"/>
              </a:rPr>
              <a:t>Environments vary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>
                <a:latin typeface="Helvetica" panose="020B0604020202020204" pitchFamily="34" charset="0"/>
              </a:rPr>
              <a:t>Most flexible schedulers can be modified per-site or per-system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>
                <a:latin typeface="Helvetica" panose="020B0604020202020204" pitchFamily="34" charset="0"/>
              </a:rPr>
              <a:t>Or APIs to modify priorities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>
                <a:latin typeface="Helvetica" panose="020B0604020202020204" pitchFamily="34" charset="0"/>
              </a:rPr>
              <a:t>But again environments vary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>
              <a:latin typeface="Helvetica" panose="020B0604020202020204" pitchFamily="34" charset="0"/>
            </a:endParaRPr>
          </a:p>
          <a:p>
            <a:pPr lvl="2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</a:pPr>
            <a:endParaRPr kumimoji="1" lang="en-US" altLang="en-US">
              <a:latin typeface="Helvetica" panose="020B0604020202020204" pitchFamily="34" charset="0"/>
            </a:endParaRP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kumimoji="1"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9E5177A1-B947-AB39-57EC-9426D257608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6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B4D6246-F5EA-C2F4-62D5-12333DE67BC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868363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7:  Deadlocks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B5FBA960-E88B-3887-33E0-70DCF856EA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30450" y="150813"/>
            <a:ext cx="788035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Chapter 7:  Deadlocks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52AFE47-1FD2-0BE2-9626-6E5C46FC58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2050" y="1131889"/>
            <a:ext cx="7588250" cy="4530725"/>
          </a:xfrm>
        </p:spPr>
        <p:txBody>
          <a:bodyPr/>
          <a:lstStyle/>
          <a:p>
            <a:pPr>
              <a:buSzPct val="85000"/>
            </a:pPr>
            <a:r>
              <a:rPr lang="en-US" altLang="en-US"/>
              <a:t>System Model</a:t>
            </a:r>
          </a:p>
          <a:p>
            <a:pPr>
              <a:buSzPct val="85000"/>
            </a:pPr>
            <a:r>
              <a:rPr lang="en-US" altLang="en-US"/>
              <a:t>Deadlock Characterization</a:t>
            </a:r>
          </a:p>
          <a:p>
            <a:pPr>
              <a:buSzPct val="85000"/>
            </a:pPr>
            <a:r>
              <a:rPr lang="en-US" altLang="en-US"/>
              <a:t>Methods for Handling Deadlocks</a:t>
            </a:r>
          </a:p>
          <a:p>
            <a:r>
              <a:rPr lang="en-US" altLang="en-US"/>
              <a:t>Deadlock Prevention</a:t>
            </a:r>
          </a:p>
          <a:p>
            <a:pPr>
              <a:buSzPct val="85000"/>
            </a:pPr>
            <a:r>
              <a:rPr lang="en-US" altLang="en-US"/>
              <a:t>Deadlock Avoidance</a:t>
            </a:r>
          </a:p>
          <a:p>
            <a:pPr>
              <a:buSzPct val="85000"/>
            </a:pPr>
            <a:r>
              <a:rPr lang="en-US" altLang="en-US"/>
              <a:t>Deadlock Detection </a:t>
            </a:r>
          </a:p>
          <a:p>
            <a:pPr>
              <a:buSzPct val="85000"/>
            </a:pPr>
            <a:r>
              <a:rPr lang="en-US" altLang="en-US"/>
              <a:t>Recovery from Deadlock 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3D2D70B7-D461-17D3-9F00-9BFFA2875F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762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System Model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44875F3-CB47-6620-2BA3-CDFEC4353C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65388" y="1158875"/>
            <a:ext cx="7351712" cy="4483100"/>
          </a:xfrm>
        </p:spPr>
        <p:txBody>
          <a:bodyPr/>
          <a:lstStyle/>
          <a:p>
            <a:r>
              <a:rPr lang="en-US" altLang="en-US"/>
              <a:t>System consists of resources</a:t>
            </a:r>
          </a:p>
          <a:p>
            <a:r>
              <a:rPr lang="en-US" altLang="en-US"/>
              <a:t>Resource types </a:t>
            </a:r>
            <a:r>
              <a:rPr lang="en-US" altLang="en-US" i="1"/>
              <a:t>R</a:t>
            </a:r>
            <a:r>
              <a:rPr lang="en-US" altLang="en-US" baseline="-25000"/>
              <a:t>1</a:t>
            </a:r>
            <a:r>
              <a:rPr lang="en-US" altLang="en-US"/>
              <a:t>, </a:t>
            </a:r>
            <a:r>
              <a:rPr lang="en-US" altLang="en-US" i="1"/>
              <a:t>R</a:t>
            </a:r>
            <a:r>
              <a:rPr lang="en-US" altLang="en-US" baseline="-25000"/>
              <a:t>2</a:t>
            </a:r>
            <a:r>
              <a:rPr lang="en-US" altLang="en-US"/>
              <a:t>, . . ., </a:t>
            </a:r>
            <a:r>
              <a:rPr lang="en-US" altLang="en-US" i="1"/>
              <a:t>R</a:t>
            </a:r>
            <a:r>
              <a:rPr lang="en-US" altLang="en-US" baseline="-25000"/>
              <a:t>m</a:t>
            </a:r>
          </a:p>
          <a:p>
            <a:pPr lvl="2">
              <a:buFont typeface="Webdings" panose="05030102010509060703" pitchFamily="18" charset="2"/>
              <a:buNone/>
            </a:pPr>
            <a:r>
              <a:rPr lang="en-US" altLang="en-US" i="1"/>
              <a:t>CPU cycles, memory space, I/O devices</a:t>
            </a:r>
          </a:p>
          <a:p>
            <a:r>
              <a:rPr lang="en-US" altLang="en-US"/>
              <a:t>Each resource type </a:t>
            </a:r>
            <a:r>
              <a:rPr lang="en-US" altLang="en-US" i="1"/>
              <a:t>R</a:t>
            </a:r>
            <a:r>
              <a:rPr lang="en-US" altLang="en-US" baseline="-25000"/>
              <a:t>i</a:t>
            </a:r>
            <a:r>
              <a:rPr lang="en-US" altLang="en-US"/>
              <a:t> has </a:t>
            </a:r>
            <a:r>
              <a:rPr lang="en-US" altLang="en-US" i="1"/>
              <a:t>W</a:t>
            </a:r>
            <a:r>
              <a:rPr lang="en-US" altLang="en-US" baseline="-25000"/>
              <a:t>i</a:t>
            </a:r>
            <a:r>
              <a:rPr lang="en-US" altLang="en-US"/>
              <a:t> instances.</a:t>
            </a:r>
          </a:p>
          <a:p>
            <a:r>
              <a:rPr lang="en-US" altLang="en-US"/>
              <a:t>Each process utilizes a resource as follows:</a:t>
            </a:r>
          </a:p>
          <a:p>
            <a:pPr lvl="1"/>
            <a:r>
              <a:rPr lang="en-US" altLang="en-US" b="1"/>
              <a:t>request </a:t>
            </a:r>
          </a:p>
          <a:p>
            <a:pPr lvl="1"/>
            <a:r>
              <a:rPr lang="en-US" altLang="en-US" b="1"/>
              <a:t>use </a:t>
            </a:r>
          </a:p>
          <a:p>
            <a:pPr lvl="1"/>
            <a:r>
              <a:rPr lang="en-US" altLang="en-US" b="1"/>
              <a:t>release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3321D4CC-65D8-8195-C659-17624CB7EC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0161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Pthreads Example</a:t>
            </a:r>
          </a:p>
        </p:txBody>
      </p:sp>
      <p:pic>
        <p:nvPicPr>
          <p:cNvPr id="38915" name="Picture 1" descr="Screen Shot 2012-12-04 at 8.50.38 PM.png">
            <a:extLst>
              <a:ext uri="{FF2B5EF4-FFF2-40B4-BE49-F238E27FC236}">
                <a16:creationId xmlns:a16="http://schemas.microsoft.com/office/drawing/2014/main" id="{162D35A8-9857-3466-9800-D6B3E4A6D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1090613"/>
            <a:ext cx="6529388" cy="486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22076218-51F7-6BAB-E253-9D7D216305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3300" y="182563"/>
            <a:ext cx="79375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Deadlock Characterization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DB78965D-FD94-642B-6982-B8468C1A3E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59088" y="1541464"/>
            <a:ext cx="6691312" cy="4668837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b="1">
                <a:solidFill>
                  <a:srgbClr val="3366FF"/>
                </a:solidFill>
              </a:rPr>
              <a:t>Mutual exclusion</a:t>
            </a:r>
            <a:r>
              <a:rPr lang="en-US" altLang="en-US" b="1"/>
              <a:t>:</a:t>
            </a:r>
            <a:r>
              <a:rPr lang="en-US" altLang="en-US"/>
              <a:t>  only one process at a time can use a resource</a:t>
            </a:r>
            <a:endParaRPr lang="en-US" altLang="en-US" sz="800"/>
          </a:p>
          <a:p>
            <a:r>
              <a:rPr lang="en-US" altLang="en-US" b="1">
                <a:solidFill>
                  <a:srgbClr val="3366FF"/>
                </a:solidFill>
              </a:rPr>
              <a:t>Hold and wait</a:t>
            </a:r>
            <a:r>
              <a:rPr lang="en-US" altLang="en-US" b="1"/>
              <a:t>:</a:t>
            </a:r>
            <a:r>
              <a:rPr lang="en-US" altLang="en-US"/>
              <a:t>  a process holding at least one resource is waiting to acquire additional resources held by other processes</a:t>
            </a:r>
            <a:endParaRPr lang="en-US" altLang="en-US" sz="800"/>
          </a:p>
          <a:p>
            <a:r>
              <a:rPr lang="en-US" altLang="en-US" b="1">
                <a:solidFill>
                  <a:srgbClr val="3366FF"/>
                </a:solidFill>
              </a:rPr>
              <a:t>No preemption</a:t>
            </a:r>
            <a:r>
              <a:rPr lang="en-US" altLang="en-US" b="1"/>
              <a:t>:</a:t>
            </a:r>
            <a:r>
              <a:rPr lang="en-US" altLang="en-US"/>
              <a:t>  a resource can be released only voluntarily by the process holding it, after that process has completed its task</a:t>
            </a:r>
            <a:endParaRPr lang="en-US" altLang="en-US" sz="800"/>
          </a:p>
          <a:p>
            <a:r>
              <a:rPr lang="en-US" altLang="en-US" b="1">
                <a:solidFill>
                  <a:srgbClr val="3366FF"/>
                </a:solidFill>
              </a:rPr>
              <a:t>Circular wait</a:t>
            </a:r>
            <a:r>
              <a:rPr lang="en-US" altLang="en-US" b="1"/>
              <a:t>:</a:t>
            </a:r>
            <a:r>
              <a:rPr lang="en-US" altLang="en-US"/>
              <a:t>  there exists a set {</a:t>
            </a:r>
            <a:r>
              <a:rPr lang="en-US" altLang="en-US" i="1"/>
              <a:t>P</a:t>
            </a:r>
            <a:r>
              <a:rPr lang="en-US" altLang="en-US" baseline="-25000"/>
              <a:t>0</a:t>
            </a:r>
            <a:r>
              <a:rPr lang="en-US" altLang="en-US"/>
              <a:t>, </a:t>
            </a:r>
            <a:r>
              <a:rPr lang="en-US" altLang="en-US" i="1"/>
              <a:t>P</a:t>
            </a:r>
            <a:r>
              <a:rPr lang="en-US" altLang="en-US" baseline="-25000"/>
              <a:t>1</a:t>
            </a:r>
            <a:r>
              <a:rPr lang="en-US" altLang="en-US"/>
              <a:t>, …, </a:t>
            </a:r>
            <a:r>
              <a:rPr lang="en-US" altLang="en-US" i="1"/>
              <a:t>P</a:t>
            </a:r>
            <a:r>
              <a:rPr lang="en-US" altLang="en-US" baseline="-25000"/>
              <a:t>n</a:t>
            </a:r>
            <a:r>
              <a:rPr lang="en-US" altLang="en-US"/>
              <a:t>} of waiting processes such that </a:t>
            </a:r>
            <a:r>
              <a:rPr lang="en-US" altLang="en-US" i="1"/>
              <a:t>P</a:t>
            </a:r>
            <a:r>
              <a:rPr lang="en-US" altLang="en-US" baseline="-25000"/>
              <a:t>0 </a:t>
            </a:r>
            <a:r>
              <a:rPr lang="en-US" altLang="en-US"/>
              <a:t>is waiting for a resource that is held by </a:t>
            </a:r>
            <a:r>
              <a:rPr lang="en-US" altLang="en-US" i="1"/>
              <a:t>P</a:t>
            </a:r>
            <a:r>
              <a:rPr lang="en-US" altLang="en-US" baseline="-25000"/>
              <a:t>1</a:t>
            </a:r>
            <a:r>
              <a:rPr lang="en-US" altLang="en-US"/>
              <a:t>, </a:t>
            </a:r>
            <a:r>
              <a:rPr lang="en-US" altLang="en-US" i="1"/>
              <a:t>P</a:t>
            </a:r>
            <a:r>
              <a:rPr lang="en-US" altLang="en-US" baseline="-25000"/>
              <a:t>1</a:t>
            </a:r>
            <a:r>
              <a:rPr lang="en-US" altLang="en-US"/>
              <a:t> is waiting for a resource that is held by </a:t>
            </a:r>
            <a:r>
              <a:rPr lang="en-US" altLang="en-US" i="1"/>
              <a:t>P</a:t>
            </a:r>
            <a:r>
              <a:rPr lang="en-US" altLang="en-US" baseline="-25000"/>
              <a:t>2</a:t>
            </a:r>
            <a:r>
              <a:rPr lang="en-US" altLang="en-US"/>
              <a:t>, …, </a:t>
            </a:r>
            <a:r>
              <a:rPr lang="en-US" altLang="en-US" i="1"/>
              <a:t>P</a:t>
            </a:r>
            <a:r>
              <a:rPr lang="en-US" altLang="en-US" i="1" baseline="-25000"/>
              <a:t>n</a:t>
            </a:r>
            <a:r>
              <a:rPr lang="en-US" altLang="en-US" baseline="-25000"/>
              <a:t>–1</a:t>
            </a:r>
            <a:r>
              <a:rPr lang="en-US" altLang="en-US"/>
              <a:t> is waiting for a resource that is held by </a:t>
            </a:r>
            <a:r>
              <a:rPr lang="en-US" altLang="en-US" i="1"/>
              <a:t>P</a:t>
            </a:r>
            <a:r>
              <a:rPr lang="en-US" altLang="en-US" baseline="-25000"/>
              <a:t>n</a:t>
            </a:r>
            <a:r>
              <a:rPr lang="en-US" altLang="en-US"/>
              <a:t>, and </a:t>
            </a:r>
            <a:r>
              <a:rPr lang="en-US" altLang="en-US" i="1"/>
              <a:t>P</a:t>
            </a:r>
            <a:r>
              <a:rPr lang="en-US" altLang="en-US" baseline="-25000"/>
              <a:t>n</a:t>
            </a:r>
            <a:r>
              <a:rPr lang="en-US" altLang="en-US"/>
              <a:t> is waiting for a resource that is held by </a:t>
            </a:r>
            <a:r>
              <a:rPr lang="en-US" altLang="en-US" i="1"/>
              <a:t>P</a:t>
            </a:r>
            <a:r>
              <a:rPr lang="en-US" altLang="en-US" baseline="-25000"/>
              <a:t>0</a:t>
            </a:r>
            <a:r>
              <a:rPr lang="en-US" altLang="en-US"/>
              <a:t>.</a:t>
            </a:r>
          </a:p>
          <a:p>
            <a:endParaRPr lang="en-US" altLang="en-US"/>
          </a:p>
        </p:txBody>
      </p:sp>
      <p:sp>
        <p:nvSpPr>
          <p:cNvPr id="11268" name="Text Box 5">
            <a:extLst>
              <a:ext uri="{FF2B5EF4-FFF2-40B4-BE49-F238E27FC236}">
                <a16:creationId xmlns:a16="http://schemas.microsoft.com/office/drawing/2014/main" id="{E3B0E8B6-155C-63BF-3890-E8FA9E8A4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1" y="1049338"/>
            <a:ext cx="63531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Deadlock can arise if </a:t>
            </a:r>
            <a:r>
              <a:rPr kumimoji="0" lang="en-US" altLang="en-US">
                <a:solidFill>
                  <a:srgbClr val="FF0000"/>
                </a:solidFill>
              </a:rPr>
              <a:t>four conditions </a:t>
            </a:r>
            <a:r>
              <a:rPr kumimoji="0" lang="en-US" altLang="en-US"/>
              <a:t>hold simultaneously.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97D5C780-46A2-5E71-F722-8075FFF525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3300" y="182563"/>
            <a:ext cx="79375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Deadlock with Mutex Locks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A0849CDE-4B13-AE96-A3C6-B224D63E8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8550" y="1141413"/>
            <a:ext cx="7742238" cy="5084762"/>
          </a:xfrm>
        </p:spPr>
        <p:txBody>
          <a:bodyPr/>
          <a:lstStyle/>
          <a:p>
            <a:r>
              <a:rPr lang="en-US" altLang="en-US"/>
              <a:t>Deadlocks can occur via system calls, locking, etc.</a:t>
            </a:r>
          </a:p>
          <a:p>
            <a:r>
              <a:rPr lang="en-US" altLang="en-US"/>
              <a:t>See example box in text page 318 for mutex deadlock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D0BDF084-1335-71A0-D4E2-9A5FA485AC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27300" y="166688"/>
            <a:ext cx="76835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Resource-Allocation Graph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6CB15054-0B0B-762F-5E03-6F8510260B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08275" y="1557338"/>
            <a:ext cx="6808788" cy="4019550"/>
          </a:xfrm>
        </p:spPr>
        <p:txBody>
          <a:bodyPr/>
          <a:lstStyle/>
          <a:p>
            <a:r>
              <a:rPr lang="en-US" altLang="en-US"/>
              <a:t>V is partitioned into two types:</a:t>
            </a:r>
          </a:p>
          <a:p>
            <a:pPr lvl="1"/>
            <a:r>
              <a:rPr lang="en-US" altLang="en-US" i="1"/>
              <a:t>P</a:t>
            </a:r>
            <a:r>
              <a:rPr lang="en-US" altLang="en-US"/>
              <a:t> = {</a:t>
            </a:r>
            <a:r>
              <a:rPr lang="en-US" altLang="en-US" i="1"/>
              <a:t>P</a:t>
            </a:r>
            <a:r>
              <a:rPr lang="en-US" altLang="en-US" baseline="-25000"/>
              <a:t>1</a:t>
            </a:r>
            <a:r>
              <a:rPr lang="en-US" altLang="en-US"/>
              <a:t>, </a:t>
            </a:r>
            <a:r>
              <a:rPr lang="en-US" altLang="en-US" i="1"/>
              <a:t>P</a:t>
            </a:r>
            <a:r>
              <a:rPr lang="en-US" altLang="en-US" baseline="-25000"/>
              <a:t>2</a:t>
            </a:r>
            <a:r>
              <a:rPr lang="en-US" altLang="en-US"/>
              <a:t>, …, </a:t>
            </a:r>
            <a:r>
              <a:rPr lang="en-US" altLang="en-US" i="1"/>
              <a:t>P</a:t>
            </a:r>
            <a:r>
              <a:rPr lang="en-US" altLang="en-US" i="1" baseline="-25000"/>
              <a:t>n</a:t>
            </a:r>
            <a:r>
              <a:rPr lang="en-US" altLang="en-US"/>
              <a:t>}, the set consisting of all the processes in the system</a:t>
            </a:r>
            <a:br>
              <a:rPr lang="en-US" altLang="en-US"/>
            </a:br>
            <a:endParaRPr lang="en-US" altLang="en-US"/>
          </a:p>
          <a:p>
            <a:pPr lvl="1"/>
            <a:r>
              <a:rPr lang="en-US" altLang="en-US" i="1"/>
              <a:t>R</a:t>
            </a:r>
            <a:r>
              <a:rPr lang="en-US" altLang="en-US"/>
              <a:t> = {</a:t>
            </a:r>
            <a:r>
              <a:rPr lang="en-US" altLang="en-US" i="1"/>
              <a:t>R</a:t>
            </a:r>
            <a:r>
              <a:rPr lang="en-US" altLang="en-US" baseline="-25000"/>
              <a:t>1</a:t>
            </a:r>
            <a:r>
              <a:rPr lang="en-US" altLang="en-US"/>
              <a:t>, </a:t>
            </a:r>
            <a:r>
              <a:rPr lang="en-US" altLang="en-US" i="1"/>
              <a:t>R</a:t>
            </a:r>
            <a:r>
              <a:rPr lang="en-US" altLang="en-US" baseline="-25000"/>
              <a:t>2</a:t>
            </a:r>
            <a:r>
              <a:rPr lang="en-US" altLang="en-US"/>
              <a:t>, …, </a:t>
            </a:r>
            <a:r>
              <a:rPr lang="en-US" altLang="en-US" i="1"/>
              <a:t>R</a:t>
            </a:r>
            <a:r>
              <a:rPr lang="en-US" altLang="en-US" i="1" baseline="-25000"/>
              <a:t>m</a:t>
            </a:r>
            <a:r>
              <a:rPr lang="en-US" altLang="en-US"/>
              <a:t>}, the set consisting of all resource types in the system</a:t>
            </a:r>
          </a:p>
          <a:p>
            <a:pPr lvl="1"/>
            <a:endParaRPr lang="en-US" altLang="en-US" sz="900"/>
          </a:p>
          <a:p>
            <a:r>
              <a:rPr lang="en-US" altLang="en-US" b="1">
                <a:solidFill>
                  <a:srgbClr val="3366FF"/>
                </a:solidFill>
              </a:rPr>
              <a:t>request edge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directed edge </a:t>
            </a:r>
            <a:r>
              <a:rPr lang="en-US" altLang="en-US" i="1"/>
              <a:t>P</a:t>
            </a:r>
            <a:r>
              <a:rPr lang="en-US" altLang="en-US" i="1" baseline="-25000"/>
              <a:t>i </a:t>
            </a:r>
            <a:r>
              <a:rPr lang="en-US" altLang="en-US">
                <a:sym typeface="Symbol" panose="05050102010706020507" pitchFamily="18" charset="2"/>
              </a:rPr>
              <a:t> </a:t>
            </a:r>
            <a:r>
              <a:rPr lang="en-US" altLang="en-US" i="1">
                <a:sym typeface="Symbol" panose="05050102010706020507" pitchFamily="18" charset="2"/>
              </a:rPr>
              <a:t>R</a:t>
            </a:r>
            <a:r>
              <a:rPr lang="en-US" altLang="en-US" i="1" baseline="-25000">
                <a:sym typeface="Symbol" panose="05050102010706020507" pitchFamily="18" charset="2"/>
              </a:rPr>
              <a:t>j</a:t>
            </a:r>
          </a:p>
          <a:p>
            <a:endParaRPr lang="en-US" altLang="en-US" sz="800" i="1" baseline="-25000">
              <a:sym typeface="Symbol" panose="05050102010706020507" pitchFamily="18" charset="2"/>
            </a:endParaRPr>
          </a:p>
          <a:p>
            <a:r>
              <a:rPr lang="en-US" altLang="en-US" b="1">
                <a:solidFill>
                  <a:srgbClr val="3366FF"/>
                </a:solidFill>
                <a:sym typeface="Symbol" panose="05050102010706020507" pitchFamily="18" charset="2"/>
              </a:rPr>
              <a:t>assignment edge</a:t>
            </a:r>
            <a:r>
              <a:rPr lang="en-US" altLang="en-US">
                <a:solidFill>
                  <a:srgbClr val="3366FF"/>
                </a:solidFill>
                <a:sym typeface="Symbol" panose="05050102010706020507" pitchFamily="18" charset="2"/>
              </a:rPr>
              <a:t> </a:t>
            </a:r>
            <a:r>
              <a:rPr lang="en-US" altLang="en-US"/>
              <a:t>– directed edge </a:t>
            </a:r>
            <a:r>
              <a:rPr lang="en-US" altLang="en-US" i="1"/>
              <a:t>R</a:t>
            </a:r>
            <a:r>
              <a:rPr lang="en-US" altLang="en-US" i="1" baseline="-25000"/>
              <a:t>j</a:t>
            </a:r>
            <a:r>
              <a:rPr lang="en-US" altLang="en-US" i="1"/>
              <a:t> </a:t>
            </a:r>
            <a:r>
              <a:rPr lang="en-US" altLang="en-US">
                <a:sym typeface="Symbol" panose="05050102010706020507" pitchFamily="18" charset="2"/>
              </a:rPr>
              <a:t> </a:t>
            </a:r>
            <a:r>
              <a:rPr lang="en-US" altLang="en-US" i="1">
                <a:sym typeface="Symbol" panose="05050102010706020507" pitchFamily="18" charset="2"/>
              </a:rPr>
              <a:t>P</a:t>
            </a:r>
            <a:r>
              <a:rPr lang="en-US" altLang="en-US" i="1" baseline="-25000">
                <a:sym typeface="Symbol" panose="05050102010706020507" pitchFamily="18" charset="2"/>
              </a:rPr>
              <a:t>i</a:t>
            </a:r>
            <a:endParaRPr lang="en-US" altLang="en-US">
              <a:sym typeface="Symbol" panose="05050102010706020507" pitchFamily="18" charset="2"/>
            </a:endParaRPr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EA7D2500-750F-6B09-E3FB-8BF2D7985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1035051"/>
            <a:ext cx="4692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/>
              <a:t>A set of vertices </a:t>
            </a:r>
            <a:r>
              <a:rPr kumimoji="0" lang="en-US" altLang="en-US" sz="2000" i="1"/>
              <a:t>V</a:t>
            </a:r>
            <a:r>
              <a:rPr kumimoji="0" lang="en-US" altLang="en-US" sz="2000"/>
              <a:t> and a set of edges </a:t>
            </a:r>
            <a:r>
              <a:rPr kumimoji="0" lang="en-US" altLang="en-US" sz="2000" i="1"/>
              <a:t>E</a:t>
            </a:r>
            <a:r>
              <a:rPr kumimoji="0" lang="en-US" altLang="en-US" sz="2000"/>
              <a:t>.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2CB344B7-7E3B-6B51-E2BC-2163321779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52713" y="182563"/>
            <a:ext cx="78105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Resource-Allocation Graph (Cont.)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A02DB67-7402-5CA7-E741-08F60C3ECF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9826" y="1138239"/>
            <a:ext cx="7343775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Process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r>
              <a:rPr lang="en-US" altLang="en-US"/>
              <a:t>Resource Type with 4 instances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endParaRPr lang="en-US" altLang="en-US"/>
          </a:p>
          <a:p>
            <a:r>
              <a:rPr lang="en-US" altLang="en-US" i="1"/>
              <a:t>P</a:t>
            </a:r>
            <a:r>
              <a:rPr lang="en-US" altLang="en-US" i="1" baseline="-25000"/>
              <a:t>i</a:t>
            </a:r>
            <a:r>
              <a:rPr lang="en-US" altLang="en-US" i="1"/>
              <a:t> </a:t>
            </a:r>
            <a:r>
              <a:rPr lang="en-US" altLang="en-US"/>
              <a:t>requests instance of </a:t>
            </a:r>
            <a:r>
              <a:rPr lang="en-US" altLang="en-US" i="1"/>
              <a:t>R</a:t>
            </a:r>
            <a:r>
              <a:rPr lang="en-US" altLang="en-US" i="1" baseline="-25000"/>
              <a:t>j</a:t>
            </a:r>
            <a:endParaRPr lang="en-US" altLang="en-US"/>
          </a:p>
          <a:p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r>
              <a:rPr lang="en-US" altLang="en-US" i="1"/>
              <a:t>P</a:t>
            </a:r>
            <a:r>
              <a:rPr lang="en-US" altLang="en-US" i="1" baseline="-25000"/>
              <a:t>i</a:t>
            </a:r>
            <a:r>
              <a:rPr lang="en-US" altLang="en-US"/>
              <a:t> is holding an instance of </a:t>
            </a:r>
            <a:r>
              <a:rPr lang="en-US" altLang="en-US" i="1"/>
              <a:t>R</a:t>
            </a:r>
            <a:r>
              <a:rPr lang="en-US" altLang="en-US" i="1" baseline="-25000"/>
              <a:t>j</a:t>
            </a:r>
            <a:endParaRPr lang="en-US" altLang="en-US" i="1"/>
          </a:p>
        </p:txBody>
      </p:sp>
      <p:sp>
        <p:nvSpPr>
          <p:cNvPr id="17412" name="Oval 4">
            <a:extLst>
              <a:ext uri="{FF2B5EF4-FFF2-40B4-BE49-F238E27FC236}">
                <a16:creationId xmlns:a16="http://schemas.microsoft.com/office/drawing/2014/main" id="{378C22F8-516B-E7A4-2900-0469F0973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7375" y="1493838"/>
            <a:ext cx="495300" cy="495300"/>
          </a:xfrm>
          <a:prstGeom prst="ellipse">
            <a:avLst/>
          </a:prstGeom>
          <a:solidFill>
            <a:srgbClr val="CCE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>
              <a:latin typeface="Verdana" panose="020B0604030504040204" pitchFamily="34" charset="0"/>
            </a:endParaRPr>
          </a:p>
        </p:txBody>
      </p:sp>
      <p:sp>
        <p:nvSpPr>
          <p:cNvPr id="17413" name="Oval 5">
            <a:extLst>
              <a:ext uri="{FF2B5EF4-FFF2-40B4-BE49-F238E27FC236}">
                <a16:creationId xmlns:a16="http://schemas.microsoft.com/office/drawing/2014/main" id="{5C60E170-404D-FCEB-7DA4-BE86D6568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0675" y="5316538"/>
            <a:ext cx="495300" cy="495300"/>
          </a:xfrm>
          <a:prstGeom prst="ellipse">
            <a:avLst/>
          </a:prstGeom>
          <a:solidFill>
            <a:srgbClr val="CCE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i="1"/>
              <a:t>P</a:t>
            </a:r>
            <a:r>
              <a:rPr kumimoji="0" lang="en-US" altLang="en-US" i="1" baseline="-25000"/>
              <a:t>i</a:t>
            </a:r>
            <a:endParaRPr kumimoji="0" lang="en-US" altLang="en-US"/>
          </a:p>
        </p:txBody>
      </p:sp>
      <p:sp>
        <p:nvSpPr>
          <p:cNvPr id="17414" name="Oval 6">
            <a:extLst>
              <a:ext uri="{FF2B5EF4-FFF2-40B4-BE49-F238E27FC236}">
                <a16:creationId xmlns:a16="http://schemas.microsoft.com/office/drawing/2014/main" id="{E478CF5C-16F9-580C-32F5-D368E12FC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800" y="3914775"/>
            <a:ext cx="495300" cy="495300"/>
          </a:xfrm>
          <a:prstGeom prst="ellipse">
            <a:avLst/>
          </a:prstGeom>
          <a:solidFill>
            <a:srgbClr val="CCE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i="1"/>
              <a:t>P</a:t>
            </a:r>
            <a:r>
              <a:rPr kumimoji="0" lang="en-US" altLang="en-US" i="1" baseline="-25000"/>
              <a:t>i</a:t>
            </a:r>
            <a:endParaRPr kumimoji="0" lang="en-US" altLang="en-US" i="1"/>
          </a:p>
        </p:txBody>
      </p:sp>
      <p:grpSp>
        <p:nvGrpSpPr>
          <p:cNvPr id="2" name="Group 12">
            <a:extLst>
              <a:ext uri="{FF2B5EF4-FFF2-40B4-BE49-F238E27FC236}">
                <a16:creationId xmlns:a16="http://schemas.microsoft.com/office/drawing/2014/main" id="{30951E12-C8A8-42A6-AF0F-CC3E6C8A61E7}"/>
              </a:ext>
            </a:extLst>
          </p:cNvPr>
          <p:cNvGrpSpPr>
            <a:grpSpLocks/>
          </p:cNvGrpSpPr>
          <p:nvPr/>
        </p:nvGrpSpPr>
        <p:grpSpPr bwMode="auto">
          <a:xfrm>
            <a:off x="5756275" y="2862263"/>
            <a:ext cx="438150" cy="419100"/>
            <a:chOff x="2666" y="1966"/>
            <a:chExt cx="276" cy="264"/>
          </a:xfrm>
          <a:solidFill>
            <a:srgbClr val="CCECFF"/>
          </a:solidFill>
        </p:grpSpPr>
        <p:sp>
          <p:nvSpPr>
            <p:cNvPr id="10264" name="Rectangle 7">
              <a:extLst>
                <a:ext uri="{FF2B5EF4-FFF2-40B4-BE49-F238E27FC236}">
                  <a16:creationId xmlns:a16="http://schemas.microsoft.com/office/drawing/2014/main" id="{E1FEE20E-EBD2-DE20-D527-CE37A8280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6" y="1966"/>
              <a:ext cx="276" cy="26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265" name="Rectangle 8">
              <a:extLst>
                <a:ext uri="{FF2B5EF4-FFF2-40B4-BE49-F238E27FC236}">
                  <a16:creationId xmlns:a16="http://schemas.microsoft.com/office/drawing/2014/main" id="{1397BA6A-522D-7330-E571-54E1CD65F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026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266" name="Rectangle 9">
              <a:extLst>
                <a:ext uri="{FF2B5EF4-FFF2-40B4-BE49-F238E27FC236}">
                  <a16:creationId xmlns:a16="http://schemas.microsoft.com/office/drawing/2014/main" id="{EFA75CF4-35A7-7275-0B10-5005B1454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026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267" name="Rectangle 10">
              <a:extLst>
                <a:ext uri="{FF2B5EF4-FFF2-40B4-BE49-F238E27FC236}">
                  <a16:creationId xmlns:a16="http://schemas.microsoft.com/office/drawing/2014/main" id="{42550B3C-A5C2-00F7-4AC2-BB4DDD2ED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108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268" name="Rectangle 11">
              <a:extLst>
                <a:ext uri="{FF2B5EF4-FFF2-40B4-BE49-F238E27FC236}">
                  <a16:creationId xmlns:a16="http://schemas.microsoft.com/office/drawing/2014/main" id="{5E9E60F8-CC96-0874-E3F0-EF973C9F9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108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grpSp>
        <p:nvGrpSpPr>
          <p:cNvPr id="3" name="Group 13">
            <a:extLst>
              <a:ext uri="{FF2B5EF4-FFF2-40B4-BE49-F238E27FC236}">
                <a16:creationId xmlns:a16="http://schemas.microsoft.com/office/drawing/2014/main" id="{58A0CCC1-9BFC-EB3E-D3E6-D1DB080E349E}"/>
              </a:ext>
            </a:extLst>
          </p:cNvPr>
          <p:cNvGrpSpPr>
            <a:grpSpLocks/>
          </p:cNvGrpSpPr>
          <p:nvPr/>
        </p:nvGrpSpPr>
        <p:grpSpPr bwMode="auto">
          <a:xfrm>
            <a:off x="6216650" y="3978275"/>
            <a:ext cx="438150" cy="419100"/>
            <a:chOff x="2666" y="1966"/>
            <a:chExt cx="276" cy="264"/>
          </a:xfrm>
          <a:solidFill>
            <a:srgbClr val="CCECFF"/>
          </a:solidFill>
        </p:grpSpPr>
        <p:sp>
          <p:nvSpPr>
            <p:cNvPr id="10259" name="Rectangle 14">
              <a:extLst>
                <a:ext uri="{FF2B5EF4-FFF2-40B4-BE49-F238E27FC236}">
                  <a16:creationId xmlns:a16="http://schemas.microsoft.com/office/drawing/2014/main" id="{3A0D8C28-A2AE-5E23-408B-1A7DA733A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6" y="1966"/>
              <a:ext cx="276" cy="26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260" name="Rectangle 15">
              <a:extLst>
                <a:ext uri="{FF2B5EF4-FFF2-40B4-BE49-F238E27FC236}">
                  <a16:creationId xmlns:a16="http://schemas.microsoft.com/office/drawing/2014/main" id="{3D9FEA0E-3FE1-377D-FCD2-E43A38CA5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026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261" name="Rectangle 16">
              <a:extLst>
                <a:ext uri="{FF2B5EF4-FFF2-40B4-BE49-F238E27FC236}">
                  <a16:creationId xmlns:a16="http://schemas.microsoft.com/office/drawing/2014/main" id="{D1F55327-990B-D13C-C61D-1A4424330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026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262" name="Rectangle 17">
              <a:extLst>
                <a:ext uri="{FF2B5EF4-FFF2-40B4-BE49-F238E27FC236}">
                  <a16:creationId xmlns:a16="http://schemas.microsoft.com/office/drawing/2014/main" id="{DC87AAC1-7FFC-46B7-A4A1-39B9273CF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108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263" name="Rectangle 18">
              <a:extLst>
                <a:ext uri="{FF2B5EF4-FFF2-40B4-BE49-F238E27FC236}">
                  <a16:creationId xmlns:a16="http://schemas.microsoft.com/office/drawing/2014/main" id="{4C7F6BE5-3020-8CF2-90D3-E285C67EF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108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17417" name="Line 19">
            <a:extLst>
              <a:ext uri="{FF2B5EF4-FFF2-40B4-BE49-F238E27FC236}">
                <a16:creationId xmlns:a16="http://schemas.microsoft.com/office/drawing/2014/main" id="{00AEE5FC-45CD-56E6-38FE-A6D47090BB2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9625" y="418147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8" name="Text Box 20">
            <a:extLst>
              <a:ext uri="{FF2B5EF4-FFF2-40B4-BE49-F238E27FC236}">
                <a16:creationId xmlns:a16="http://schemas.microsoft.com/office/drawing/2014/main" id="{9FA039E5-97D3-1A14-3029-B5B869BD0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5164" y="4394301"/>
            <a:ext cx="3417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400" i="1"/>
              <a:t>R</a:t>
            </a:r>
            <a:r>
              <a:rPr kumimoji="0" lang="en-US" altLang="en-US" sz="1400" i="1" baseline="-25000"/>
              <a:t>j</a:t>
            </a:r>
            <a:endParaRPr kumimoji="0" lang="en-US" altLang="en-US" sz="1400" i="1"/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51E83EC7-FB28-B3B8-920A-D9C378F35E0F}"/>
              </a:ext>
            </a:extLst>
          </p:cNvPr>
          <p:cNvGrpSpPr>
            <a:grpSpLocks/>
          </p:cNvGrpSpPr>
          <p:nvPr/>
        </p:nvGrpSpPr>
        <p:grpSpPr bwMode="auto">
          <a:xfrm>
            <a:off x="6194425" y="5380038"/>
            <a:ext cx="438150" cy="419100"/>
            <a:chOff x="2666" y="1966"/>
            <a:chExt cx="276" cy="264"/>
          </a:xfrm>
          <a:solidFill>
            <a:srgbClr val="CCECFF"/>
          </a:solidFill>
        </p:grpSpPr>
        <p:sp>
          <p:nvSpPr>
            <p:cNvPr id="10254" name="Rectangle 22">
              <a:extLst>
                <a:ext uri="{FF2B5EF4-FFF2-40B4-BE49-F238E27FC236}">
                  <a16:creationId xmlns:a16="http://schemas.microsoft.com/office/drawing/2014/main" id="{04B3F8BB-0F05-41CB-327E-AD011E131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6" y="1966"/>
              <a:ext cx="276" cy="26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255" name="Rectangle 23">
              <a:extLst>
                <a:ext uri="{FF2B5EF4-FFF2-40B4-BE49-F238E27FC236}">
                  <a16:creationId xmlns:a16="http://schemas.microsoft.com/office/drawing/2014/main" id="{71D625D0-B8C1-8981-159E-783C64E41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026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256" name="Rectangle 24">
              <a:extLst>
                <a:ext uri="{FF2B5EF4-FFF2-40B4-BE49-F238E27FC236}">
                  <a16:creationId xmlns:a16="http://schemas.microsoft.com/office/drawing/2014/main" id="{F0F6E7E8-233E-7716-774C-DE9BC9FFA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026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257" name="Rectangle 25">
              <a:extLst>
                <a:ext uri="{FF2B5EF4-FFF2-40B4-BE49-F238E27FC236}">
                  <a16:creationId xmlns:a16="http://schemas.microsoft.com/office/drawing/2014/main" id="{80632CF4-731F-5722-E388-B69888701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108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258" name="Rectangle 26">
              <a:extLst>
                <a:ext uri="{FF2B5EF4-FFF2-40B4-BE49-F238E27FC236}">
                  <a16:creationId xmlns:a16="http://schemas.microsoft.com/office/drawing/2014/main" id="{68A7E669-0F1F-A8CA-BC83-E4DAFE6E6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108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17420" name="Line 27">
            <a:extLst>
              <a:ext uri="{FF2B5EF4-FFF2-40B4-BE49-F238E27FC236}">
                <a16:creationId xmlns:a16="http://schemas.microsoft.com/office/drawing/2014/main" id="{8022B7B9-B667-897C-F48C-147CDE3A07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7400" y="5526089"/>
            <a:ext cx="476250" cy="104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1" name="Text Box 28">
            <a:extLst>
              <a:ext uri="{FF2B5EF4-FFF2-40B4-BE49-F238E27FC236}">
                <a16:creationId xmlns:a16="http://schemas.microsoft.com/office/drawing/2014/main" id="{6722F0D9-0665-FDDA-7EF2-3541CD917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3414" y="5767488"/>
            <a:ext cx="3417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400" i="1"/>
              <a:t>R</a:t>
            </a:r>
            <a:r>
              <a:rPr kumimoji="0" lang="en-US" altLang="en-US" sz="1400" i="1" baseline="-25000"/>
              <a:t>j</a:t>
            </a:r>
            <a:endParaRPr kumimoji="0" lang="en-US" altLang="en-US" sz="1400" i="1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>
            <a:extLst>
              <a:ext uri="{FF2B5EF4-FFF2-40B4-BE49-F238E27FC236}">
                <a16:creationId xmlns:a16="http://schemas.microsoft.com/office/drawing/2014/main" id="{118FA375-7901-22DF-327C-F5FF9E07A1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00326" y="207963"/>
            <a:ext cx="8150225" cy="512762"/>
          </a:xfrm>
        </p:spPr>
        <p:txBody>
          <a:bodyPr/>
          <a:lstStyle/>
          <a:p>
            <a:pPr eaLnBrk="1" hangingPunct="1"/>
            <a:r>
              <a:rPr lang="en-US" altLang="en-US" sz="2800"/>
              <a:t>Example of a Resource Allocation Graph</a:t>
            </a:r>
          </a:p>
        </p:txBody>
      </p:sp>
      <p:pic>
        <p:nvPicPr>
          <p:cNvPr id="19459" name="Picture 1032">
            <a:extLst>
              <a:ext uri="{FF2B5EF4-FFF2-40B4-BE49-F238E27FC236}">
                <a16:creationId xmlns:a16="http://schemas.microsoft.com/office/drawing/2014/main" id="{D814177E-DF16-AE9B-7176-A5275A968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7" t="926" r="25287" b="1532"/>
          <a:stretch>
            <a:fillRect/>
          </a:stretch>
        </p:blipFill>
        <p:spPr bwMode="auto">
          <a:xfrm>
            <a:off x="4465638" y="1316039"/>
            <a:ext cx="2741612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A430F524-01A9-020A-116C-F1238CF07F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57464" y="273050"/>
            <a:ext cx="8378825" cy="4699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/>
              <a:t>Resource Allocation Graph With A Deadlock</a:t>
            </a:r>
          </a:p>
        </p:txBody>
      </p:sp>
      <p:pic>
        <p:nvPicPr>
          <p:cNvPr id="21507" name="Picture 7">
            <a:extLst>
              <a:ext uri="{FF2B5EF4-FFF2-40B4-BE49-F238E27FC236}">
                <a16:creationId xmlns:a16="http://schemas.microsoft.com/office/drawing/2014/main" id="{3908110A-0F98-2196-47DA-B63D13A11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212851"/>
            <a:ext cx="27813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0A29BE4C-1BC6-943F-6D8E-525FC74DE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65426" y="304800"/>
            <a:ext cx="7954963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Graph With A Cycle But No Deadlock</a:t>
            </a:r>
          </a:p>
        </p:txBody>
      </p:sp>
      <p:pic>
        <p:nvPicPr>
          <p:cNvPr id="23555" name="Picture 4" descr="7">
            <a:extLst>
              <a:ext uri="{FF2B5EF4-FFF2-40B4-BE49-F238E27FC236}">
                <a16:creationId xmlns:a16="http://schemas.microsoft.com/office/drawing/2014/main" id="{18E2C2E8-02C9-80BF-6C53-8DB5FB14A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5" y="1208089"/>
            <a:ext cx="2952750" cy="376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6E315B3-15EE-5882-2696-27D34EA2F0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2401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Basic Facts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1C2BF919-5D8B-CAA9-649A-0E693AAA9B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9188" y="1217613"/>
            <a:ext cx="6284912" cy="4400550"/>
          </a:xfrm>
        </p:spPr>
        <p:txBody>
          <a:bodyPr/>
          <a:lstStyle/>
          <a:p>
            <a:r>
              <a:rPr lang="en-US" altLang="en-US"/>
              <a:t>If graph contains no cycles </a:t>
            </a:r>
            <a:r>
              <a:rPr lang="en-US" altLang="en-US">
                <a:sym typeface="Symbol" panose="05050102010706020507" pitchFamily="18" charset="2"/>
              </a:rPr>
              <a:t> no deadlock</a:t>
            </a:r>
          </a:p>
          <a:p>
            <a:r>
              <a:rPr lang="en-US" altLang="en-US">
                <a:sym typeface="Symbol" panose="05050102010706020507" pitchFamily="18" charset="2"/>
              </a:rPr>
              <a:t>If graph contains a cycle 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if only one instance per resource type, then deadlock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if several instances per resource type, possibility of deadlock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0C8AF20D-51F2-1088-41BE-2E3B716C58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33664" y="214313"/>
            <a:ext cx="75771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Methods for Handling Deadlocks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B873C40D-95B7-CAB7-828B-BD22F746B0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6650" y="1198563"/>
            <a:ext cx="6153150" cy="329565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Ensure that the system will </a:t>
            </a:r>
            <a:r>
              <a:rPr lang="en-US" altLang="en-US" b="1" i="1">
                <a:solidFill>
                  <a:srgbClr val="FF0066"/>
                </a:solidFill>
              </a:rPr>
              <a:t>never</a:t>
            </a:r>
            <a:r>
              <a:rPr lang="en-US" altLang="en-US"/>
              <a:t> enter a deadlock state:</a:t>
            </a:r>
          </a:p>
          <a:p>
            <a:pPr lvl="1"/>
            <a:r>
              <a:rPr lang="en-US" altLang="en-US">
                <a:solidFill>
                  <a:srgbClr val="FF0000"/>
                </a:solidFill>
              </a:rPr>
              <a:t>Deadlock prevention</a:t>
            </a:r>
          </a:p>
          <a:p>
            <a:pPr lvl="1"/>
            <a:r>
              <a:rPr lang="en-US" altLang="en-US">
                <a:solidFill>
                  <a:srgbClr val="FF0000"/>
                </a:solidFill>
              </a:rPr>
              <a:t>Deadlock avoidence</a:t>
            </a:r>
          </a:p>
          <a:p>
            <a:r>
              <a:rPr lang="en-US" altLang="en-US"/>
              <a:t>Allow the system to enter a deadlock state and then recover</a:t>
            </a:r>
          </a:p>
          <a:p>
            <a:r>
              <a:rPr lang="en-US" altLang="en-US"/>
              <a:t>Ignore the problem and pretend that deadlocks never occur in the system; used by most operating systems, including UNIX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26">
            <a:extLst>
              <a:ext uri="{FF2B5EF4-FFF2-40B4-BE49-F238E27FC236}">
                <a16:creationId xmlns:a16="http://schemas.microsoft.com/office/drawing/2014/main" id="{8A0A7E3A-11E5-23C3-3BCB-EB51D56331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09826" y="198438"/>
            <a:ext cx="78009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Deadlock Prevention</a:t>
            </a:r>
          </a:p>
        </p:txBody>
      </p:sp>
      <p:sp>
        <p:nvSpPr>
          <p:cNvPr id="29699" name="Rectangle 1027">
            <a:extLst>
              <a:ext uri="{FF2B5EF4-FFF2-40B4-BE49-F238E27FC236}">
                <a16:creationId xmlns:a16="http://schemas.microsoft.com/office/drawing/2014/main" id="{2CE80844-A4EC-92FA-236B-F19CE7A0FA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84464" y="1633538"/>
            <a:ext cx="6523037" cy="38227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b="1"/>
              <a:t>Mutual Exclusion</a:t>
            </a:r>
            <a:r>
              <a:rPr lang="en-US" altLang="en-US"/>
              <a:t> – not required for sharable resources (e.g., read-only files); must hold for non-sharable resources</a:t>
            </a:r>
          </a:p>
          <a:p>
            <a:r>
              <a:rPr lang="en-US" altLang="en-US" b="1"/>
              <a:t>Hold and Wait</a:t>
            </a:r>
            <a:r>
              <a:rPr lang="en-US" altLang="en-US"/>
              <a:t> – must guarantee that whenever a process requests a resource, it does not hold any other resources</a:t>
            </a:r>
          </a:p>
          <a:p>
            <a:pPr lvl="1"/>
            <a:r>
              <a:rPr lang="en-US" altLang="en-US"/>
              <a:t>Require process to request and be allocated all its resources before it begins execution, or allow process to request resources only when the process has none allocated to it.</a:t>
            </a:r>
          </a:p>
          <a:p>
            <a:pPr lvl="1"/>
            <a:r>
              <a:rPr lang="en-US" altLang="en-US">
                <a:solidFill>
                  <a:srgbClr val="FF0000"/>
                </a:solidFill>
              </a:rPr>
              <a:t>Low resource utilization; starvation possible</a:t>
            </a:r>
          </a:p>
        </p:txBody>
      </p:sp>
      <p:sp>
        <p:nvSpPr>
          <p:cNvPr id="29700" name="Text Box 1028">
            <a:extLst>
              <a:ext uri="{FF2B5EF4-FFF2-40B4-BE49-F238E27FC236}">
                <a16:creationId xmlns:a16="http://schemas.microsoft.com/office/drawing/2014/main" id="{B89BD4DB-D2E9-632E-169F-C0DA3F74B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150" y="1116013"/>
            <a:ext cx="427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Restrain the ways request can be made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EC06BBE9-C337-A5E7-62CC-BA0D7626F6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7621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Pthreads Example (Cont.)</a:t>
            </a:r>
          </a:p>
        </p:txBody>
      </p:sp>
      <p:pic>
        <p:nvPicPr>
          <p:cNvPr id="39939" name="Picture 1">
            <a:extLst>
              <a:ext uri="{FF2B5EF4-FFF2-40B4-BE49-F238E27FC236}">
                <a16:creationId xmlns:a16="http://schemas.microsoft.com/office/drawing/2014/main" id="{4C91AEFC-BF7F-5D40-1142-916A59E45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3" y="995364"/>
            <a:ext cx="5795962" cy="533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026">
            <a:extLst>
              <a:ext uri="{FF2B5EF4-FFF2-40B4-BE49-F238E27FC236}">
                <a16:creationId xmlns:a16="http://schemas.microsoft.com/office/drawing/2014/main" id="{DDE20DB3-5A32-E9EA-352E-5E37B2632D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27300" y="166688"/>
            <a:ext cx="76835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Deadlock Prevention (Cont.)</a:t>
            </a:r>
          </a:p>
        </p:txBody>
      </p:sp>
      <p:sp>
        <p:nvSpPr>
          <p:cNvPr id="31747" name="Rectangle 1027">
            <a:extLst>
              <a:ext uri="{FF2B5EF4-FFF2-40B4-BE49-F238E27FC236}">
                <a16:creationId xmlns:a16="http://schemas.microsoft.com/office/drawing/2014/main" id="{A8075DF4-5534-5AFD-6196-2F152D6EF9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2200" y="1076325"/>
            <a:ext cx="6705600" cy="444658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b="1"/>
              <a:t>No Preemption</a:t>
            </a:r>
            <a:r>
              <a:rPr lang="en-US" altLang="en-US"/>
              <a:t> –</a:t>
            </a:r>
          </a:p>
          <a:p>
            <a:pPr lvl="1"/>
            <a:r>
              <a:rPr lang="en-US" altLang="en-US"/>
              <a:t>If a process that is holding some resources requests another resource that cannot be immediately allocated to it, then all resources currently being held are released</a:t>
            </a:r>
          </a:p>
          <a:p>
            <a:pPr lvl="1"/>
            <a:r>
              <a:rPr lang="en-US" altLang="en-US"/>
              <a:t>Preempted resources are added to the list of resources for which the process is waiting</a:t>
            </a:r>
          </a:p>
          <a:p>
            <a:pPr lvl="1"/>
            <a:r>
              <a:rPr lang="en-US" altLang="en-US"/>
              <a:t>Process will be restarted only when it can regain its old resources, as well as the new ones that it is requesting</a:t>
            </a:r>
          </a:p>
          <a:p>
            <a:r>
              <a:rPr lang="en-US" altLang="en-US" b="1"/>
              <a:t>Circular Wait</a:t>
            </a:r>
            <a:r>
              <a:rPr lang="en-US" altLang="en-US"/>
              <a:t> – impose a total ordering of all resource types, and require that each process requests resources in an increasing order of enumeration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6">
            <a:extLst>
              <a:ext uri="{FF2B5EF4-FFF2-40B4-BE49-F238E27FC236}">
                <a16:creationId xmlns:a16="http://schemas.microsoft.com/office/drawing/2014/main" id="{DFB6D147-C6C4-C15C-A11E-F212F4661D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27300" y="103188"/>
            <a:ext cx="76835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Deadlock Example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id="{3BA652AD-F796-5ABF-9128-1D43B0CB35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9726" y="1076326"/>
            <a:ext cx="6746875" cy="51673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thread one runs in this function */ </a:t>
            </a:r>
          </a:p>
          <a:p>
            <a:pPr marL="0" indent="0"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*do_work_one(void *param)</a:t>
            </a:r>
            <a:b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endParaRPr lang="en-US" alt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pthread_mutex_lock(&amp;first_mutex); </a:t>
            </a:r>
          </a:p>
          <a:p>
            <a:pPr marL="0" indent="0"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pthread_mutex_lock(&amp;second_mutex); </a:t>
            </a:r>
          </a:p>
          <a:p>
            <a:pPr marL="0" indent="0"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/** * Do some work */</a:t>
            </a:r>
            <a:b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pthread_mutex_unlock(&amp;second_mutex); </a:t>
            </a:r>
          </a:p>
          <a:p>
            <a:pPr marL="0" indent="0"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pthread_mutex_unlock(&amp;first_mutex); </a:t>
            </a:r>
          </a:p>
          <a:p>
            <a:pPr marL="0" indent="0"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pthread_exit(0); </a:t>
            </a:r>
          </a:p>
          <a:p>
            <a:pPr marL="0" indent="0"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marL="0" indent="0"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thread two runs in this function */ </a:t>
            </a:r>
          </a:p>
          <a:p>
            <a:pPr marL="0" indent="0"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*do_work_two(void *param)</a:t>
            </a:r>
            <a:b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endParaRPr lang="en-US" alt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pthread_mutex_lock(&amp;second_mutex); </a:t>
            </a:r>
          </a:p>
          <a:p>
            <a:pPr marL="0" indent="0"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pthread_mutex_lock(&amp;first_mutex); </a:t>
            </a:r>
          </a:p>
          <a:p>
            <a:pPr marL="0" indent="0"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/** * Do some work */</a:t>
            </a:r>
            <a:b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pthread_mutex_unlock(&amp;first_mutex); </a:t>
            </a:r>
          </a:p>
          <a:p>
            <a:pPr marL="0" indent="0"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pthread_mutex_unlock(&amp;second_mutex); </a:t>
            </a:r>
          </a:p>
          <a:p>
            <a:pPr marL="0" indent="0"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pthread_exit(0); </a:t>
            </a:r>
          </a:p>
          <a:p>
            <a:pPr marL="0" indent="0"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26">
            <a:extLst>
              <a:ext uri="{FF2B5EF4-FFF2-40B4-BE49-F238E27FC236}">
                <a16:creationId xmlns:a16="http://schemas.microsoft.com/office/drawing/2014/main" id="{B384C53D-695C-14EC-B534-DC7B83D2BE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09889" y="122238"/>
            <a:ext cx="7724775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Deadlock Example with Lock Ordering</a:t>
            </a:r>
          </a:p>
        </p:txBody>
      </p:sp>
      <p:sp>
        <p:nvSpPr>
          <p:cNvPr id="35843" name="Rectangle 1027">
            <a:extLst>
              <a:ext uri="{FF2B5EF4-FFF2-40B4-BE49-F238E27FC236}">
                <a16:creationId xmlns:a16="http://schemas.microsoft.com/office/drawing/2014/main" id="{3558EFA6-3573-0B10-5892-C2BD527C3B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08275" y="1060450"/>
            <a:ext cx="7639050" cy="36385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void transaction(Account from, Account to, double amount) </a:t>
            </a:r>
          </a:p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mutex lock1, lock2; </a:t>
            </a:r>
          </a:p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lock1 = get_lock(from); </a:t>
            </a:r>
          </a:p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lock2 = get_lock(to); </a:t>
            </a:r>
          </a:p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acquire(lock1); </a:t>
            </a:r>
          </a:p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acquire(lock2); </a:t>
            </a:r>
          </a:p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   withdraw(from, amount); </a:t>
            </a:r>
          </a:p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   deposit(to, amount); </a:t>
            </a:r>
          </a:p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release(lock2); </a:t>
            </a:r>
          </a:p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release(lock1); </a:t>
            </a:r>
          </a:p>
          <a:p>
            <a:pPr marL="0" indent="0"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CCA6A97C-7235-02BA-480D-9510854A5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4618038"/>
            <a:ext cx="7048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600"/>
              <a:t>Transactions 1 and 2 execute concurrently.  Transaction  1 transfers $25 from account A to account B, and Transaction 2 transfers $50 from account B to account A</a:t>
            </a:r>
            <a:endParaRPr kumimoji="0" lang="en-US" altLang="en-US" sz="1600">
              <a:latin typeface="Verdana" panose="020B0604030504040204" pitchFamily="34" charset="0"/>
            </a:endParaRP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600"/>
              <a:t>    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BD90069C-E2A4-E9D1-6D4C-3EF291B5A8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47926" y="198438"/>
            <a:ext cx="77628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Deadlock Avoidance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6DBA5E44-F98D-156D-1A0E-419D6FEF8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21000" y="1814513"/>
            <a:ext cx="6629400" cy="378301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Simplest and most useful model requires that each process declare the </a:t>
            </a:r>
            <a:r>
              <a:rPr lang="en-US" altLang="en-US" b="1" i="1"/>
              <a:t>maximum number</a:t>
            </a:r>
            <a:r>
              <a:rPr lang="en-US" altLang="en-US" b="1"/>
              <a:t> </a:t>
            </a:r>
            <a:r>
              <a:rPr lang="en-US" altLang="en-US"/>
              <a:t>of resources of each type that it may need</a:t>
            </a:r>
          </a:p>
          <a:p>
            <a:r>
              <a:rPr lang="en-US" altLang="en-US"/>
              <a:t>The deadlock-avoidance algorithm </a:t>
            </a:r>
            <a:r>
              <a:rPr lang="en-US" altLang="en-US">
                <a:solidFill>
                  <a:srgbClr val="FF0000"/>
                </a:solidFill>
              </a:rPr>
              <a:t>dynamically examines the resource-allocation state to ensure that there can never be a circular-wait condition</a:t>
            </a:r>
          </a:p>
          <a:p>
            <a:r>
              <a:rPr lang="en-US" altLang="en-US"/>
              <a:t>Resource-allocation </a:t>
            </a:r>
            <a:r>
              <a:rPr lang="en-US" altLang="en-US" i="1"/>
              <a:t>state</a:t>
            </a:r>
            <a:r>
              <a:rPr lang="en-US" altLang="en-US"/>
              <a:t> is defined by the number of available and allocated resources, and the maximum demands of the processes</a:t>
            </a:r>
          </a:p>
        </p:txBody>
      </p:sp>
      <p:sp>
        <p:nvSpPr>
          <p:cNvPr id="37892" name="Text Box 4">
            <a:extLst>
              <a:ext uri="{FF2B5EF4-FFF2-40B4-BE49-F238E27FC236}">
                <a16:creationId xmlns:a16="http://schemas.microsoft.com/office/drawing/2014/main" id="{74B442CF-BBCF-760B-CD0D-E5995B9DA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8114" y="1098550"/>
            <a:ext cx="77692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Requires that the system has some additional </a:t>
            </a:r>
            <a:r>
              <a:rPr kumimoji="0" lang="en-US" altLang="en-US" b="1" i="1"/>
              <a:t>a priori </a:t>
            </a:r>
            <a:r>
              <a:rPr kumimoji="0" lang="en-US" altLang="en-US"/>
              <a:t>information </a:t>
            </a:r>
            <a:br>
              <a:rPr kumimoji="0" lang="en-US" altLang="en-US"/>
            </a:br>
            <a:r>
              <a:rPr kumimoji="0" lang="en-US" altLang="en-US"/>
              <a:t>available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27515C3-A963-1F09-0212-07368CEEC1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36526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Safe State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DAF96A6-680B-6013-11CE-C9FBD56F78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43163" y="1165225"/>
            <a:ext cx="7358062" cy="499745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When a process requests an available resource, system must decide if immediate allocation leaves the system in a safe state</a:t>
            </a:r>
          </a:p>
          <a:p>
            <a:r>
              <a:rPr lang="en-US" altLang="en-US"/>
              <a:t>System is in </a:t>
            </a:r>
            <a:r>
              <a:rPr lang="en-US" altLang="en-US" b="1">
                <a:solidFill>
                  <a:srgbClr val="3366FF"/>
                </a:solidFill>
              </a:rPr>
              <a:t>safe state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if there exists a sequence &lt;</a:t>
            </a:r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 i="1"/>
              <a:t>, P</a:t>
            </a:r>
            <a:r>
              <a:rPr lang="en-US" altLang="en-US" i="1" baseline="-25000"/>
              <a:t>2</a:t>
            </a:r>
            <a:r>
              <a:rPr lang="en-US" altLang="en-US" i="1"/>
              <a:t>, …, P</a:t>
            </a:r>
            <a:r>
              <a:rPr lang="en-US" altLang="en-US" i="1" baseline="-25000"/>
              <a:t>n</a:t>
            </a:r>
            <a:r>
              <a:rPr lang="en-US" altLang="en-US"/>
              <a:t>&gt; of ALL the  processes  in the systems such that  for each P</a:t>
            </a:r>
            <a:r>
              <a:rPr lang="en-US" altLang="en-US" baseline="-25000"/>
              <a:t>i</a:t>
            </a:r>
            <a:r>
              <a:rPr lang="en-US" altLang="en-US"/>
              <a:t>, the resources that P</a:t>
            </a:r>
            <a:r>
              <a:rPr lang="en-US" altLang="en-US" baseline="-25000"/>
              <a:t>i </a:t>
            </a:r>
            <a:r>
              <a:rPr lang="en-US" altLang="en-US"/>
              <a:t>can still request can be satisfied by currently available resources + resources held by all the </a:t>
            </a:r>
            <a:r>
              <a:rPr lang="en-US" altLang="en-US" i="1"/>
              <a:t>P</a:t>
            </a:r>
            <a:r>
              <a:rPr lang="en-US" altLang="en-US" i="1" baseline="-25000"/>
              <a:t>j</a:t>
            </a:r>
            <a:r>
              <a:rPr lang="en-US" altLang="en-US"/>
              <a:t>, with</a:t>
            </a:r>
            <a:r>
              <a:rPr lang="en-US" altLang="en-US" i="1"/>
              <a:t> j </a:t>
            </a:r>
            <a:r>
              <a:rPr lang="en-US" altLang="en-US"/>
              <a:t>&lt; </a:t>
            </a:r>
            <a:r>
              <a:rPr lang="en-US" altLang="en-US" i="1"/>
              <a:t>I</a:t>
            </a:r>
            <a:endParaRPr lang="en-US" altLang="en-US"/>
          </a:p>
          <a:p>
            <a:r>
              <a:rPr lang="en-US" altLang="en-US"/>
              <a:t>That is:</a:t>
            </a:r>
          </a:p>
          <a:p>
            <a:pPr lvl="1"/>
            <a:r>
              <a:rPr lang="en-US" altLang="en-US"/>
              <a:t>If P</a:t>
            </a:r>
            <a:r>
              <a:rPr lang="en-US" altLang="en-US" baseline="-25000"/>
              <a:t>i</a:t>
            </a:r>
            <a:r>
              <a:rPr lang="en-US" altLang="en-US"/>
              <a:t> resource needs are not immediately available, then </a:t>
            </a:r>
            <a:r>
              <a:rPr lang="en-US" altLang="en-US" i="1"/>
              <a:t>P</a:t>
            </a:r>
            <a:r>
              <a:rPr lang="en-US" altLang="en-US" i="1" baseline="-25000"/>
              <a:t>i</a:t>
            </a:r>
            <a:r>
              <a:rPr lang="en-US" altLang="en-US"/>
              <a:t> can wait until all </a:t>
            </a:r>
            <a:r>
              <a:rPr lang="en-US" altLang="en-US" i="1"/>
              <a:t>P</a:t>
            </a:r>
            <a:r>
              <a:rPr lang="en-US" altLang="en-US" i="1" baseline="-25000"/>
              <a:t>j</a:t>
            </a:r>
            <a:r>
              <a:rPr lang="en-US" altLang="en-US" i="1"/>
              <a:t> </a:t>
            </a:r>
            <a:r>
              <a:rPr lang="en-US" altLang="en-US"/>
              <a:t>have finished</a:t>
            </a:r>
          </a:p>
          <a:p>
            <a:pPr lvl="1"/>
            <a:r>
              <a:rPr lang="en-US" altLang="en-US"/>
              <a:t>When </a:t>
            </a:r>
            <a:r>
              <a:rPr lang="en-US" altLang="en-US" i="1"/>
              <a:t>P</a:t>
            </a:r>
            <a:r>
              <a:rPr lang="en-US" altLang="en-US" i="1" baseline="-25000"/>
              <a:t>j</a:t>
            </a:r>
            <a:r>
              <a:rPr lang="en-US" altLang="en-US"/>
              <a:t> is finished, </a:t>
            </a:r>
            <a:r>
              <a:rPr lang="en-US" altLang="en-US" i="1"/>
              <a:t>P</a:t>
            </a:r>
            <a:r>
              <a:rPr lang="en-US" altLang="en-US" i="1" baseline="-25000"/>
              <a:t>i</a:t>
            </a:r>
            <a:r>
              <a:rPr lang="en-US" altLang="en-US"/>
              <a:t> can obtain needed resources, execute, return allocated resources, and terminate</a:t>
            </a:r>
          </a:p>
          <a:p>
            <a:pPr lvl="1"/>
            <a:r>
              <a:rPr lang="en-US" altLang="en-US"/>
              <a:t>When </a:t>
            </a:r>
            <a:r>
              <a:rPr lang="en-US" altLang="en-US" i="1"/>
              <a:t>P</a:t>
            </a:r>
            <a:r>
              <a:rPr lang="en-US" altLang="en-US" i="1" baseline="-25000"/>
              <a:t>i</a:t>
            </a:r>
            <a:r>
              <a:rPr lang="en-US" altLang="en-US"/>
              <a:t> terminates, </a:t>
            </a:r>
            <a:r>
              <a:rPr lang="en-US" altLang="en-US" i="1"/>
              <a:t>P</a:t>
            </a:r>
            <a:r>
              <a:rPr lang="en-US" altLang="en-US" i="1" baseline="-25000"/>
              <a:t>i </a:t>
            </a:r>
            <a:r>
              <a:rPr lang="en-US" altLang="en-US" baseline="-25000"/>
              <a:t>+1</a:t>
            </a:r>
            <a:r>
              <a:rPr lang="en-US" altLang="en-US"/>
              <a:t> can obtain its needed resources, and so on 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B65539F6-ADEE-DAB1-53C8-2D04871F38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2401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Basic Facts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A4C4BF0-FB76-0402-A179-4B2BD5A725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46338" y="1190625"/>
            <a:ext cx="6597650" cy="4414838"/>
          </a:xfrm>
        </p:spPr>
        <p:txBody>
          <a:bodyPr/>
          <a:lstStyle/>
          <a:p>
            <a:r>
              <a:rPr lang="en-US" altLang="en-US"/>
              <a:t>If a system is in </a:t>
            </a:r>
            <a:r>
              <a:rPr lang="en-US" altLang="en-US">
                <a:solidFill>
                  <a:srgbClr val="FF0000"/>
                </a:solidFill>
              </a:rPr>
              <a:t>safe state </a:t>
            </a:r>
            <a:r>
              <a:rPr lang="en-US" altLang="en-US">
                <a:sym typeface="Symbol" panose="05050102010706020507" pitchFamily="18" charset="2"/>
              </a:rPr>
              <a:t> no deadlocks</a:t>
            </a:r>
            <a:br>
              <a:rPr lang="en-US" altLang="en-US">
                <a:sym typeface="Symbol" panose="05050102010706020507" pitchFamily="18" charset="2"/>
              </a:rPr>
            </a:br>
            <a:endParaRPr lang="en-US" altLang="en-US">
              <a:sym typeface="Symbol" panose="05050102010706020507" pitchFamily="18" charset="2"/>
            </a:endParaRPr>
          </a:p>
          <a:p>
            <a:r>
              <a:rPr lang="en-US" altLang="en-US">
                <a:sym typeface="Symbol" panose="05050102010706020507" pitchFamily="18" charset="2"/>
              </a:rPr>
              <a:t>If a system is in </a:t>
            </a:r>
            <a:r>
              <a:rPr lang="en-US" altLang="en-US">
                <a:solidFill>
                  <a:srgbClr val="FF0000"/>
                </a:solidFill>
                <a:sym typeface="Symbol" panose="05050102010706020507" pitchFamily="18" charset="2"/>
              </a:rPr>
              <a:t>unsafe state </a:t>
            </a:r>
            <a:r>
              <a:rPr lang="en-US" altLang="en-US">
                <a:sym typeface="Symbol" panose="05050102010706020507" pitchFamily="18" charset="2"/>
              </a:rPr>
              <a:t> possibility of deadlock</a:t>
            </a:r>
            <a:br>
              <a:rPr lang="en-US" altLang="en-US">
                <a:sym typeface="Symbol" panose="05050102010706020507" pitchFamily="18" charset="2"/>
              </a:rPr>
            </a:br>
            <a:endParaRPr lang="en-US" altLang="en-US">
              <a:sym typeface="Symbol" panose="05050102010706020507" pitchFamily="18" charset="2"/>
            </a:endParaRPr>
          </a:p>
          <a:p>
            <a:r>
              <a:rPr lang="en-US" altLang="en-US">
                <a:solidFill>
                  <a:srgbClr val="FF0000"/>
                </a:solidFill>
                <a:sym typeface="Symbol" panose="05050102010706020507" pitchFamily="18" charset="2"/>
              </a:rPr>
              <a:t>Avoidance  ensure that a system will never enter an unsafe state</a:t>
            </a:r>
            <a:r>
              <a:rPr lang="en-US" altLang="en-US">
                <a:sym typeface="Symbol" panose="05050102010706020507" pitchFamily="18" charset="2"/>
              </a:rPr>
              <a:t>.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C97C79CD-BDCF-F37B-ED55-7D7000976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70138" y="150813"/>
            <a:ext cx="7840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Safe, Unsafe, Deadlock State </a:t>
            </a:r>
          </a:p>
        </p:txBody>
      </p:sp>
      <p:pic>
        <p:nvPicPr>
          <p:cNvPr id="44035" name="Picture 4">
            <a:extLst>
              <a:ext uri="{FF2B5EF4-FFF2-40B4-BE49-F238E27FC236}">
                <a16:creationId xmlns:a16="http://schemas.microsoft.com/office/drawing/2014/main" id="{2A7A41C5-67B2-13AE-3C5A-2074779C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7" t="1572" r="13683" b="2194"/>
          <a:stretch>
            <a:fillRect/>
          </a:stretch>
        </p:blipFill>
        <p:spPr bwMode="auto">
          <a:xfrm>
            <a:off x="3970339" y="1308100"/>
            <a:ext cx="4022725" cy="398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68ED7BD4-1632-ACA0-93D5-8E7C2E8ABE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65400" y="166688"/>
            <a:ext cx="7645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Avoidance Algorithms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48F6A8A7-DB07-43D9-76B1-28C1D1D5B3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0463" y="1171575"/>
            <a:ext cx="6659562" cy="4483100"/>
          </a:xfrm>
        </p:spPr>
        <p:txBody>
          <a:bodyPr/>
          <a:lstStyle/>
          <a:p>
            <a:r>
              <a:rPr lang="en-US" altLang="en-US"/>
              <a:t>Single instance of a resource type</a:t>
            </a:r>
          </a:p>
          <a:p>
            <a:pPr lvl="1"/>
            <a:r>
              <a:rPr lang="en-US" altLang="en-US"/>
              <a:t>Use a resource-allocation graph</a:t>
            </a:r>
          </a:p>
          <a:p>
            <a:pPr lvl="1">
              <a:buFont typeface="Monotype Sorts" pitchFamily="-84" charset="2"/>
              <a:buNone/>
            </a:pPr>
            <a:endParaRPr lang="en-US" altLang="en-US"/>
          </a:p>
          <a:p>
            <a:r>
              <a:rPr lang="en-US" altLang="en-US"/>
              <a:t>Multiple instances of a resource type</a:t>
            </a:r>
          </a:p>
          <a:p>
            <a:pPr lvl="1"/>
            <a:r>
              <a:rPr lang="en-US" altLang="en-US"/>
              <a:t> </a:t>
            </a:r>
            <a:r>
              <a:rPr lang="en-US" altLang="en-US">
                <a:solidFill>
                  <a:srgbClr val="FF0000"/>
                </a:solidFill>
              </a:rPr>
              <a:t>Use the banker</a:t>
            </a:r>
            <a:r>
              <a:rPr lang="ja-JP" altLang="en-US">
                <a:solidFill>
                  <a:srgbClr val="FF0000"/>
                </a:solidFill>
              </a:rPr>
              <a:t>’</a:t>
            </a:r>
            <a:r>
              <a:rPr lang="en-US" altLang="ja-JP">
                <a:solidFill>
                  <a:srgbClr val="FF0000"/>
                </a:solidFill>
              </a:rPr>
              <a:t>s algorithm</a:t>
            </a:r>
            <a:endParaRPr lang="en-US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89CFE079-91CB-25BA-E711-7409DB7019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47950" y="198438"/>
            <a:ext cx="7831138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Resource-Allocation Graph Scheme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32235A71-C8A4-A803-BF9C-95AB2C53DD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2838" y="1155700"/>
            <a:ext cx="6989762" cy="4483100"/>
          </a:xfrm>
        </p:spPr>
        <p:txBody>
          <a:bodyPr>
            <a:normAutofit fontScale="92500"/>
          </a:bodyPr>
          <a:lstStyle/>
          <a:p>
            <a:r>
              <a:rPr lang="en-US" altLang="en-US" b="1">
                <a:solidFill>
                  <a:srgbClr val="3366FF"/>
                </a:solidFill>
              </a:rPr>
              <a:t>Claim edge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 i="1"/>
              <a:t>P</a:t>
            </a:r>
            <a:r>
              <a:rPr lang="en-US" altLang="en-US" i="1" baseline="-25000"/>
              <a:t>i</a:t>
            </a:r>
            <a:r>
              <a:rPr lang="en-US" altLang="en-US"/>
              <a:t> </a:t>
            </a:r>
            <a:r>
              <a:rPr lang="en-US" altLang="en-US">
                <a:sym typeface="Symbol" panose="05050102010706020507" pitchFamily="18" charset="2"/>
              </a:rPr>
              <a:t> </a:t>
            </a:r>
            <a:r>
              <a:rPr lang="en-US" altLang="en-US" i="1">
                <a:sym typeface="Symbol" panose="05050102010706020507" pitchFamily="18" charset="2"/>
              </a:rPr>
              <a:t>R</a:t>
            </a:r>
            <a:r>
              <a:rPr lang="en-US" altLang="en-US" i="1" baseline="-25000">
                <a:sym typeface="Symbol" panose="05050102010706020507" pitchFamily="18" charset="2"/>
              </a:rPr>
              <a:t>j</a:t>
            </a:r>
            <a:r>
              <a:rPr lang="en-US" altLang="en-US">
                <a:sym typeface="Symbol" panose="05050102010706020507" pitchFamily="18" charset="2"/>
              </a:rPr>
              <a:t> indicated that process </a:t>
            </a:r>
            <a:r>
              <a:rPr lang="en-US" altLang="en-US" i="1">
                <a:sym typeface="Symbol" panose="05050102010706020507" pitchFamily="18" charset="2"/>
              </a:rPr>
              <a:t>P</a:t>
            </a:r>
            <a:r>
              <a:rPr lang="en-US" altLang="en-US" i="1" baseline="-25000">
                <a:sym typeface="Symbol" panose="05050102010706020507" pitchFamily="18" charset="2"/>
              </a:rPr>
              <a:t>j</a:t>
            </a:r>
            <a:r>
              <a:rPr lang="en-US" altLang="en-US">
                <a:sym typeface="Symbol" panose="05050102010706020507" pitchFamily="18" charset="2"/>
              </a:rPr>
              <a:t> may request resource </a:t>
            </a:r>
            <a:r>
              <a:rPr lang="en-US" altLang="en-US" i="1">
                <a:sym typeface="Symbol" panose="05050102010706020507" pitchFamily="18" charset="2"/>
              </a:rPr>
              <a:t>R</a:t>
            </a:r>
            <a:r>
              <a:rPr lang="en-US" altLang="en-US" i="1" baseline="-25000">
                <a:sym typeface="Symbol" panose="05050102010706020507" pitchFamily="18" charset="2"/>
              </a:rPr>
              <a:t>j</a:t>
            </a:r>
            <a:r>
              <a:rPr lang="en-US" altLang="en-US">
                <a:sym typeface="Symbol" panose="05050102010706020507" pitchFamily="18" charset="2"/>
              </a:rPr>
              <a:t>; represented by a dashed line</a:t>
            </a:r>
          </a:p>
          <a:p>
            <a:r>
              <a:rPr lang="en-US" altLang="en-US">
                <a:sym typeface="Symbol" panose="05050102010706020507" pitchFamily="18" charset="2"/>
              </a:rPr>
              <a:t>Claim edge converts to request edge when a process requests a resource</a:t>
            </a:r>
          </a:p>
          <a:p>
            <a:r>
              <a:rPr lang="en-US" altLang="en-US">
                <a:sym typeface="Symbol" panose="05050102010706020507" pitchFamily="18" charset="2"/>
              </a:rPr>
              <a:t>Request edge converted to an assignment edge when the  resource is allocated to the process</a:t>
            </a:r>
          </a:p>
          <a:p>
            <a:r>
              <a:rPr lang="en-US" altLang="en-US">
                <a:sym typeface="Symbol" panose="05050102010706020507" pitchFamily="18" charset="2"/>
              </a:rPr>
              <a:t>When a resource is released by a process, assignment edge reconverts to a claim edge</a:t>
            </a:r>
          </a:p>
          <a:p>
            <a:r>
              <a:rPr lang="en-US" altLang="en-US">
                <a:sym typeface="Symbol" panose="05050102010706020507" pitchFamily="18" charset="2"/>
              </a:rPr>
              <a:t>Resources must be claimed </a:t>
            </a:r>
            <a:r>
              <a:rPr lang="en-US" altLang="en-US" i="1">
                <a:sym typeface="Symbol" panose="05050102010706020507" pitchFamily="18" charset="2"/>
              </a:rPr>
              <a:t>a priori</a:t>
            </a:r>
            <a:r>
              <a:rPr lang="en-US" altLang="en-US">
                <a:sym typeface="Symbol" panose="05050102010706020507" pitchFamily="18" charset="2"/>
              </a:rPr>
              <a:t> in the system</a:t>
            </a:r>
            <a:endParaRPr lang="en-US" alt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A765D88-AB3E-6BF6-5B8A-FBB6DEB8F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65364" y="280988"/>
            <a:ext cx="8224837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/>
              <a:t>Resource-Allocation Graph</a:t>
            </a:r>
          </a:p>
        </p:txBody>
      </p:sp>
      <p:pic>
        <p:nvPicPr>
          <p:cNvPr id="50179" name="Picture 4" descr="7">
            <a:extLst>
              <a:ext uri="{FF2B5EF4-FFF2-40B4-BE49-F238E27FC236}">
                <a16:creationId xmlns:a16="http://schemas.microsoft.com/office/drawing/2014/main" id="{42F9D7FC-6A35-E730-F3C2-CA4301F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588" y="1409701"/>
            <a:ext cx="3681412" cy="373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24B3010E-0A64-4C1E-75E5-D655A9A57F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7621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Motivation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203C33D7-71EB-B191-52CC-FAAD120E87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30450" y="1233489"/>
            <a:ext cx="6813550" cy="4530725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Most modern applications are multithreaded</a:t>
            </a:r>
          </a:p>
          <a:p>
            <a:r>
              <a:rPr lang="en-US" altLang="en-US"/>
              <a:t>Threads run within application</a:t>
            </a:r>
          </a:p>
          <a:p>
            <a:r>
              <a:rPr lang="en-US" altLang="en-US"/>
              <a:t>Multiple tasks with the application can be implemented by separate threads</a:t>
            </a:r>
          </a:p>
          <a:p>
            <a:pPr lvl="1"/>
            <a:r>
              <a:rPr lang="en-US" altLang="en-US"/>
              <a:t>Update display</a:t>
            </a:r>
          </a:p>
          <a:p>
            <a:pPr lvl="1"/>
            <a:r>
              <a:rPr lang="en-US" altLang="en-US"/>
              <a:t>Fetch data</a:t>
            </a:r>
          </a:p>
          <a:p>
            <a:pPr lvl="1"/>
            <a:r>
              <a:rPr lang="en-US" altLang="en-US"/>
              <a:t>Spell checking</a:t>
            </a:r>
          </a:p>
          <a:p>
            <a:pPr lvl="1"/>
            <a:r>
              <a:rPr lang="en-US" altLang="en-US"/>
              <a:t>Answer a network request</a:t>
            </a:r>
          </a:p>
          <a:p>
            <a:r>
              <a:rPr lang="en-US" altLang="en-US">
                <a:solidFill>
                  <a:srgbClr val="0070C0"/>
                </a:solidFill>
              </a:rPr>
              <a:t>Process creation is heavy-weight while thread creation is light-weight</a:t>
            </a:r>
          </a:p>
          <a:p>
            <a:r>
              <a:rPr lang="en-US" altLang="en-US"/>
              <a:t>Can simplify code, </a:t>
            </a:r>
            <a:r>
              <a:rPr lang="en-US" altLang="en-US">
                <a:solidFill>
                  <a:srgbClr val="0070C0"/>
                </a:solidFill>
              </a:rPr>
              <a:t>increase efficiency</a:t>
            </a:r>
          </a:p>
          <a:p>
            <a:r>
              <a:rPr lang="en-US" altLang="en-US"/>
              <a:t>Kernels are generally multithreaded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BFFC5365-FF62-6F76-7B18-5EF70642D4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47939" y="176213"/>
            <a:ext cx="7793037" cy="576262"/>
          </a:xfrm>
        </p:spPr>
        <p:txBody>
          <a:bodyPr/>
          <a:lstStyle/>
          <a:p>
            <a:r>
              <a:rPr lang="en-US" altLang="en-US" sz="2800"/>
              <a:t>Pthreads Code for Joining 10 Threads</a:t>
            </a:r>
          </a:p>
        </p:txBody>
      </p:sp>
      <p:pic>
        <p:nvPicPr>
          <p:cNvPr id="40963" name="Picture 1">
            <a:extLst>
              <a:ext uri="{FF2B5EF4-FFF2-40B4-BE49-F238E27FC236}">
                <a16:creationId xmlns:a16="http://schemas.microsoft.com/office/drawing/2014/main" id="{C9BE37AD-64D2-6747-73E4-FB02D49B1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4" y="1447800"/>
            <a:ext cx="54387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A0520EE6-F857-91A5-631A-18C30DEFDA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55889" y="260350"/>
            <a:ext cx="8243887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/>
              <a:t>Unsafe State In Resource-Allocation Graph</a:t>
            </a:r>
          </a:p>
        </p:txBody>
      </p:sp>
      <p:pic>
        <p:nvPicPr>
          <p:cNvPr id="52227" name="Picture 4" descr="7">
            <a:extLst>
              <a:ext uri="{FF2B5EF4-FFF2-40B4-BE49-F238E27FC236}">
                <a16:creationId xmlns:a16="http://schemas.microsoft.com/office/drawing/2014/main" id="{4134660F-1F7E-37BE-5ED2-8BAA4FEEB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82701"/>
            <a:ext cx="3360738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B6F24AD2-61F2-09FF-3696-08C0A420F0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27338" y="150813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Resource-Allocation Graph Algorithm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274B7548-A35A-214C-27D0-098A314CD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57450" y="1187451"/>
            <a:ext cx="5962650" cy="4303713"/>
          </a:xfrm>
        </p:spPr>
        <p:txBody>
          <a:bodyPr/>
          <a:lstStyle/>
          <a:p>
            <a:r>
              <a:rPr lang="en-US" altLang="en-US"/>
              <a:t>Suppose that process</a:t>
            </a:r>
            <a:r>
              <a:rPr lang="en-US" altLang="en-US" i="1"/>
              <a:t> P</a:t>
            </a:r>
            <a:r>
              <a:rPr lang="en-US" altLang="en-US" i="1" baseline="-25000"/>
              <a:t>i</a:t>
            </a:r>
            <a:r>
              <a:rPr lang="en-US" altLang="en-US"/>
              <a:t> requests a resource </a:t>
            </a:r>
            <a:r>
              <a:rPr lang="en-US" altLang="en-US" i="1">
                <a:sym typeface="Symbol" panose="05050102010706020507" pitchFamily="18" charset="2"/>
              </a:rPr>
              <a:t>R</a:t>
            </a:r>
            <a:r>
              <a:rPr lang="en-US" altLang="en-US" i="1" baseline="-25000">
                <a:sym typeface="Symbol" panose="05050102010706020507" pitchFamily="18" charset="2"/>
              </a:rPr>
              <a:t>j</a:t>
            </a:r>
          </a:p>
          <a:p>
            <a:r>
              <a:rPr lang="en-US" altLang="en-US">
                <a:solidFill>
                  <a:srgbClr val="FF0000"/>
                </a:solidFill>
                <a:sym typeface="Symbol" panose="05050102010706020507" pitchFamily="18" charset="2"/>
              </a:rPr>
              <a:t>The request can be granted only if converting the request edge to an assignment edge does not result in the formation of a cycle in the resource allocation graph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CDE1AB60-9F83-38D7-0C5E-C162476EA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182563"/>
            <a:ext cx="7772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Banker’s Algorithm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0532110B-B94C-A120-BD57-152BD95DDE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2838" y="1128714"/>
            <a:ext cx="6756400" cy="4441825"/>
          </a:xfrm>
        </p:spPr>
        <p:txBody>
          <a:bodyPr/>
          <a:lstStyle/>
          <a:p>
            <a:r>
              <a:rPr lang="en-US" altLang="en-US"/>
              <a:t>Multiple instances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Each process must a priori claim maximum use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When a process requests a resource it may have to wait  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When a process gets all its resources it must return them in a finite amount of time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4F7550DD-EDBA-658B-A440-9EAF90F8BD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98788" y="327025"/>
            <a:ext cx="7586662" cy="431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/>
              <a:t>Data Structures for the Banker</a:t>
            </a:r>
            <a:r>
              <a:rPr lang="ja-JP" altLang="en-US" sz="2800"/>
              <a:t>’</a:t>
            </a:r>
            <a:r>
              <a:rPr lang="en-US" altLang="ja-JP" sz="2800"/>
              <a:t>s Algorithm </a:t>
            </a:r>
            <a:endParaRPr lang="en-US" altLang="en-US" sz="2800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06AD2526-555C-41EE-7978-E99385BFF0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16213" y="1654175"/>
            <a:ext cx="7370762" cy="438785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b="1"/>
              <a:t>Available</a:t>
            </a:r>
            <a:r>
              <a:rPr lang="en-US" altLang="en-US" i="1"/>
              <a:t>:</a:t>
            </a:r>
            <a:r>
              <a:rPr lang="en-US" altLang="en-US"/>
              <a:t>  Vector of length </a:t>
            </a:r>
            <a:r>
              <a:rPr lang="en-US" altLang="en-US" i="1"/>
              <a:t>m</a:t>
            </a:r>
            <a:r>
              <a:rPr lang="en-US" altLang="en-US"/>
              <a:t>. If available [</a:t>
            </a:r>
            <a:r>
              <a:rPr lang="en-US" altLang="en-US" i="1"/>
              <a:t>j</a:t>
            </a:r>
            <a:r>
              <a:rPr lang="en-US" altLang="en-US"/>
              <a:t>] = </a:t>
            </a:r>
            <a:r>
              <a:rPr lang="en-US" altLang="en-US" i="1"/>
              <a:t>k</a:t>
            </a:r>
            <a:r>
              <a:rPr lang="en-US" altLang="en-US"/>
              <a:t>, there are</a:t>
            </a:r>
            <a:r>
              <a:rPr lang="en-US" altLang="en-US" i="1"/>
              <a:t> k</a:t>
            </a:r>
            <a:r>
              <a:rPr lang="en-US" altLang="en-US"/>
              <a:t> instances of resource type </a:t>
            </a:r>
            <a:r>
              <a:rPr lang="en-US" altLang="en-US" i="1"/>
              <a:t>R</a:t>
            </a:r>
            <a:r>
              <a:rPr lang="en-US" altLang="en-US" i="1" baseline="-25000"/>
              <a:t>j</a:t>
            </a:r>
            <a:r>
              <a:rPr lang="en-US" altLang="en-US" baseline="-25000"/>
              <a:t>  </a:t>
            </a:r>
            <a:r>
              <a:rPr lang="en-US" altLang="en-US"/>
              <a:t>available</a:t>
            </a:r>
          </a:p>
          <a:p>
            <a:endParaRPr lang="en-US" altLang="en-US" sz="800"/>
          </a:p>
          <a:p>
            <a:r>
              <a:rPr lang="en-US" altLang="en-US" b="1">
                <a:solidFill>
                  <a:srgbClr val="000000"/>
                </a:solidFill>
              </a:rPr>
              <a:t>Max</a:t>
            </a:r>
            <a:r>
              <a:rPr lang="en-US" altLang="en-US" i="1"/>
              <a:t>: n x m</a:t>
            </a:r>
            <a:r>
              <a:rPr lang="en-US" altLang="en-US"/>
              <a:t> matrix.  If </a:t>
            </a:r>
            <a:r>
              <a:rPr lang="en-US" altLang="en-US" i="1"/>
              <a:t>Max </a:t>
            </a:r>
            <a:r>
              <a:rPr lang="en-US" altLang="en-US"/>
              <a:t>[</a:t>
            </a:r>
            <a:r>
              <a:rPr lang="en-US" altLang="en-US" i="1"/>
              <a:t>i,j</a:t>
            </a:r>
            <a:r>
              <a:rPr lang="en-US" altLang="en-US"/>
              <a:t>] = </a:t>
            </a:r>
            <a:r>
              <a:rPr lang="en-US" altLang="en-US" i="1"/>
              <a:t>k</a:t>
            </a:r>
            <a:r>
              <a:rPr lang="en-US" altLang="en-US"/>
              <a:t>, then process </a:t>
            </a:r>
            <a:r>
              <a:rPr lang="en-US" altLang="en-US" i="1"/>
              <a:t>P</a:t>
            </a:r>
            <a:r>
              <a:rPr lang="en-US" altLang="en-US" i="1" baseline="-25000"/>
              <a:t>i</a:t>
            </a:r>
            <a:r>
              <a:rPr lang="en-US" altLang="en-US" i="1"/>
              <a:t> </a:t>
            </a:r>
            <a:r>
              <a:rPr lang="en-US" altLang="en-US"/>
              <a:t>may request at most</a:t>
            </a:r>
            <a:r>
              <a:rPr lang="en-US" altLang="en-US" i="1"/>
              <a:t> k </a:t>
            </a:r>
            <a:r>
              <a:rPr lang="en-US" altLang="en-US"/>
              <a:t>instances of resource type </a:t>
            </a:r>
            <a:r>
              <a:rPr lang="en-US" altLang="en-US" i="1"/>
              <a:t>R</a:t>
            </a:r>
            <a:r>
              <a:rPr lang="en-US" altLang="en-US" i="1" baseline="-25000"/>
              <a:t>j</a:t>
            </a:r>
          </a:p>
          <a:p>
            <a:endParaRPr lang="en-US" altLang="en-US" sz="800" i="1" baseline="-25000"/>
          </a:p>
          <a:p>
            <a:r>
              <a:rPr lang="en-US" altLang="en-US" b="1">
                <a:solidFill>
                  <a:srgbClr val="000000"/>
                </a:solidFill>
              </a:rPr>
              <a:t>Allocation</a:t>
            </a:r>
            <a:r>
              <a:rPr lang="en-US" altLang="en-US" i="1"/>
              <a:t>:  n </a:t>
            </a:r>
            <a:r>
              <a:rPr lang="en-US" altLang="en-US"/>
              <a:t>x</a:t>
            </a:r>
            <a:r>
              <a:rPr lang="en-US" altLang="en-US" i="1"/>
              <a:t> m</a:t>
            </a:r>
            <a:r>
              <a:rPr lang="en-US" altLang="en-US"/>
              <a:t> matrix.  If Allocation[</a:t>
            </a:r>
            <a:r>
              <a:rPr lang="en-US" altLang="en-US" i="1"/>
              <a:t>i,j</a:t>
            </a:r>
            <a:r>
              <a:rPr lang="en-US" altLang="en-US"/>
              <a:t>] = </a:t>
            </a:r>
            <a:r>
              <a:rPr lang="en-US" altLang="en-US" i="1"/>
              <a:t>k</a:t>
            </a:r>
            <a:r>
              <a:rPr lang="en-US" altLang="en-US"/>
              <a:t> then</a:t>
            </a:r>
            <a:r>
              <a:rPr lang="en-US" altLang="en-US" i="1"/>
              <a:t> P</a:t>
            </a:r>
            <a:r>
              <a:rPr lang="en-US" altLang="en-US" i="1" baseline="-25000"/>
              <a:t>i</a:t>
            </a:r>
            <a:r>
              <a:rPr lang="en-US" altLang="en-US"/>
              <a:t> is currently allocated </a:t>
            </a:r>
            <a:r>
              <a:rPr lang="en-US" altLang="en-US" i="1"/>
              <a:t>k</a:t>
            </a:r>
            <a:r>
              <a:rPr lang="en-US" altLang="en-US"/>
              <a:t> instances of </a:t>
            </a:r>
            <a:r>
              <a:rPr lang="en-US" altLang="en-US" i="1"/>
              <a:t>R</a:t>
            </a:r>
            <a:r>
              <a:rPr lang="en-US" altLang="en-US" i="1" baseline="-25000"/>
              <a:t>j</a:t>
            </a:r>
          </a:p>
          <a:p>
            <a:endParaRPr lang="en-US" altLang="en-US" sz="800" i="1" baseline="-25000"/>
          </a:p>
          <a:p>
            <a:r>
              <a:rPr lang="en-US" altLang="en-US" b="1">
                <a:solidFill>
                  <a:srgbClr val="000000"/>
                </a:solidFill>
              </a:rPr>
              <a:t>Need</a:t>
            </a:r>
            <a:r>
              <a:rPr lang="en-US" altLang="en-US" i="1"/>
              <a:t>:  n </a:t>
            </a:r>
            <a:r>
              <a:rPr lang="en-US" altLang="en-US"/>
              <a:t>x</a:t>
            </a:r>
            <a:r>
              <a:rPr lang="en-US" altLang="en-US" i="1"/>
              <a:t> m</a:t>
            </a:r>
            <a:r>
              <a:rPr lang="en-US" altLang="en-US"/>
              <a:t> matrix. If </a:t>
            </a:r>
            <a:r>
              <a:rPr lang="en-US" altLang="en-US" i="1"/>
              <a:t>Need</a:t>
            </a:r>
            <a:r>
              <a:rPr lang="en-US" altLang="en-US"/>
              <a:t>[</a:t>
            </a:r>
            <a:r>
              <a:rPr lang="en-US" altLang="en-US" i="1"/>
              <a:t>i,j</a:t>
            </a:r>
            <a:r>
              <a:rPr lang="en-US" altLang="en-US"/>
              <a:t>] =</a:t>
            </a:r>
            <a:r>
              <a:rPr lang="en-US" altLang="en-US" i="1"/>
              <a:t> k</a:t>
            </a:r>
            <a:r>
              <a:rPr lang="en-US" altLang="en-US"/>
              <a:t>, then</a:t>
            </a:r>
            <a:r>
              <a:rPr lang="en-US" altLang="en-US" i="1"/>
              <a:t> P</a:t>
            </a:r>
            <a:r>
              <a:rPr lang="en-US" altLang="en-US" i="1" baseline="-25000"/>
              <a:t>i</a:t>
            </a:r>
            <a:r>
              <a:rPr lang="en-US" altLang="en-US"/>
              <a:t> may need </a:t>
            </a:r>
            <a:r>
              <a:rPr lang="en-US" altLang="en-US" i="1"/>
              <a:t>k</a:t>
            </a:r>
            <a:r>
              <a:rPr lang="en-US" altLang="en-US"/>
              <a:t> more instances of </a:t>
            </a:r>
            <a:r>
              <a:rPr lang="en-US" altLang="en-US" i="1"/>
              <a:t>R</a:t>
            </a:r>
            <a:r>
              <a:rPr lang="en-US" altLang="en-US" i="1" baseline="-25000"/>
              <a:t>j</a:t>
            </a:r>
            <a:r>
              <a:rPr lang="en-US" altLang="en-US" baseline="-25000"/>
              <a:t> </a:t>
            </a:r>
            <a:r>
              <a:rPr lang="en-US" altLang="en-US"/>
              <a:t>to complete its task</a:t>
            </a:r>
          </a:p>
          <a:p>
            <a:pPr lvl="2">
              <a:buFont typeface="Webdings" panose="05030102010509060703" pitchFamily="18" charset="2"/>
              <a:buNone/>
            </a:pPr>
            <a:br>
              <a:rPr lang="en-US" altLang="en-US"/>
            </a:br>
            <a:r>
              <a:rPr lang="en-US" altLang="en-US" i="1"/>
              <a:t>Need</a:t>
            </a:r>
            <a:r>
              <a:rPr lang="en-US" altLang="en-US"/>
              <a:t> [</a:t>
            </a:r>
            <a:r>
              <a:rPr lang="en-US" altLang="en-US" i="1"/>
              <a:t>i,j]</a:t>
            </a:r>
            <a:r>
              <a:rPr lang="en-US" altLang="en-US"/>
              <a:t> = </a:t>
            </a:r>
            <a:r>
              <a:rPr lang="en-US" altLang="en-US" i="1"/>
              <a:t>Max</a:t>
            </a:r>
            <a:r>
              <a:rPr lang="en-US" altLang="en-US"/>
              <a:t>[</a:t>
            </a:r>
            <a:r>
              <a:rPr lang="en-US" altLang="en-US" i="1"/>
              <a:t>i,j</a:t>
            </a:r>
            <a:r>
              <a:rPr lang="en-US" altLang="en-US"/>
              <a:t>] – </a:t>
            </a:r>
            <a:r>
              <a:rPr lang="en-US" altLang="en-US" i="1"/>
              <a:t>Allocation</a:t>
            </a:r>
            <a:r>
              <a:rPr lang="en-US" altLang="en-US"/>
              <a:t> [</a:t>
            </a:r>
            <a:r>
              <a:rPr lang="en-US" altLang="en-US" i="1"/>
              <a:t>i,j</a:t>
            </a:r>
            <a:r>
              <a:rPr lang="en-US" altLang="en-US"/>
              <a:t>]</a:t>
            </a:r>
          </a:p>
        </p:txBody>
      </p:sp>
      <p:sp>
        <p:nvSpPr>
          <p:cNvPr id="58372" name="Text Box 4">
            <a:extLst>
              <a:ext uri="{FF2B5EF4-FFF2-40B4-BE49-F238E27FC236}">
                <a16:creationId xmlns:a16="http://schemas.microsoft.com/office/drawing/2014/main" id="{40084360-8417-D9EA-DC35-47633B08A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4913" y="1106766"/>
            <a:ext cx="70070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Let </a:t>
            </a:r>
            <a:r>
              <a:rPr kumimoji="0" lang="en-US" altLang="en-US" i="1"/>
              <a:t>n</a:t>
            </a:r>
            <a:r>
              <a:rPr kumimoji="0" lang="en-US" altLang="en-US"/>
              <a:t> = number of processes, and </a:t>
            </a:r>
            <a:r>
              <a:rPr kumimoji="0" lang="en-US" altLang="en-US" i="1"/>
              <a:t>m </a:t>
            </a:r>
            <a:r>
              <a:rPr kumimoji="0" lang="en-US" altLang="en-US"/>
              <a:t>= number of resources types. 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2E0D1086-65C7-F840-7273-7649E2F662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6668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Safety Algorithm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7513061F-711F-4FFA-6C24-BA76278CB4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2050" y="1157289"/>
            <a:ext cx="7372350" cy="49434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/>
              <a:t>1.	Let </a:t>
            </a:r>
            <a:r>
              <a:rPr lang="en-US" altLang="en-US" b="1" i="1">
                <a:solidFill>
                  <a:srgbClr val="000000"/>
                </a:solidFill>
              </a:rPr>
              <a:t>Work</a:t>
            </a:r>
            <a:r>
              <a:rPr lang="en-US" altLang="en-US" i="1">
                <a:solidFill>
                  <a:srgbClr val="000000"/>
                </a:solidFill>
              </a:rPr>
              <a:t> </a:t>
            </a:r>
            <a:r>
              <a:rPr lang="en-US" altLang="en-US"/>
              <a:t>and </a:t>
            </a:r>
            <a:r>
              <a:rPr lang="en-US" altLang="en-US" b="1" i="1">
                <a:solidFill>
                  <a:srgbClr val="000000"/>
                </a:solidFill>
              </a:rPr>
              <a:t>Finish</a:t>
            </a:r>
            <a:r>
              <a:rPr lang="en-US" altLang="en-US">
                <a:solidFill>
                  <a:srgbClr val="000000"/>
                </a:solidFill>
              </a:rPr>
              <a:t> </a:t>
            </a:r>
            <a:r>
              <a:rPr lang="en-US" altLang="en-US"/>
              <a:t>be vectors of length</a:t>
            </a:r>
            <a:r>
              <a:rPr lang="en-US" altLang="en-US" i="1"/>
              <a:t> m</a:t>
            </a:r>
            <a:r>
              <a:rPr lang="en-US" altLang="en-US"/>
              <a:t> and</a:t>
            </a:r>
            <a:r>
              <a:rPr lang="en-US" altLang="en-US" i="1"/>
              <a:t> n</a:t>
            </a:r>
            <a:r>
              <a:rPr lang="en-US" altLang="en-US"/>
              <a:t>, respectively.  Initialize:</a:t>
            </a:r>
          </a:p>
          <a:p>
            <a:pPr marL="1543050" lvl="3" indent="-342900">
              <a:buNone/>
            </a:pPr>
            <a:r>
              <a:rPr lang="en-US" altLang="en-US" b="1" i="1"/>
              <a:t>Work </a:t>
            </a:r>
            <a:r>
              <a:rPr lang="en-US" altLang="en-US" b="1"/>
              <a:t>= </a:t>
            </a:r>
            <a:r>
              <a:rPr lang="en-US" altLang="en-US" b="1" i="1"/>
              <a:t>Available</a:t>
            </a:r>
          </a:p>
          <a:p>
            <a:pPr marL="1543050" lvl="3" indent="-342900">
              <a:buNone/>
            </a:pPr>
            <a:r>
              <a:rPr lang="en-US" altLang="en-US" b="1" i="1"/>
              <a:t>Finish </a:t>
            </a:r>
            <a:r>
              <a:rPr lang="en-US" altLang="en-US" b="1"/>
              <a:t>[</a:t>
            </a:r>
            <a:r>
              <a:rPr lang="en-US" altLang="en-US" b="1" i="1"/>
              <a:t>i</a:t>
            </a:r>
            <a:r>
              <a:rPr lang="en-US" altLang="en-US" b="1"/>
              <a:t>] =</a:t>
            </a:r>
            <a:r>
              <a:rPr lang="en-US" altLang="en-US" b="1" i="1"/>
              <a:t> false </a:t>
            </a:r>
            <a:r>
              <a:rPr lang="en-US" altLang="en-US" b="1"/>
              <a:t>for</a:t>
            </a:r>
            <a:r>
              <a:rPr lang="en-US" altLang="en-US" b="1" i="1"/>
              <a:t> i</a:t>
            </a:r>
            <a:r>
              <a:rPr lang="en-US" altLang="en-US" b="1"/>
              <a:t> = 0, 1, …, </a:t>
            </a:r>
            <a:r>
              <a:rPr lang="en-US" altLang="en-US" b="1" i="1"/>
              <a:t>n- </a:t>
            </a:r>
            <a:r>
              <a:rPr lang="en-US" altLang="en-US" b="1"/>
              <a:t>1</a:t>
            </a:r>
          </a:p>
          <a:p>
            <a:pPr marL="1543050" lvl="3" indent="-342900">
              <a:buNone/>
            </a:pPr>
            <a:endParaRPr lang="en-US" altLang="en-US" sz="80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/>
              <a:t>2.	Find an </a:t>
            </a:r>
            <a:r>
              <a:rPr lang="en-US" altLang="en-US" b="1" i="1"/>
              <a:t>i</a:t>
            </a:r>
            <a:r>
              <a:rPr lang="en-US" altLang="en-US" i="1"/>
              <a:t> </a:t>
            </a:r>
            <a:r>
              <a:rPr lang="en-US" altLang="en-US"/>
              <a:t>such that both: </a:t>
            </a:r>
          </a:p>
          <a:p>
            <a:pPr marL="800100" lvl="1" indent="-342900">
              <a:buNone/>
            </a:pPr>
            <a:r>
              <a:rPr lang="en-US" altLang="en-US"/>
              <a:t>(a) </a:t>
            </a:r>
            <a:r>
              <a:rPr lang="en-US" altLang="en-US" b="1" i="1"/>
              <a:t>Finish</a:t>
            </a:r>
            <a:r>
              <a:rPr lang="en-US" altLang="en-US" b="1"/>
              <a:t> [</a:t>
            </a:r>
            <a:r>
              <a:rPr lang="en-US" altLang="en-US" b="1" i="1"/>
              <a:t>i</a:t>
            </a:r>
            <a:r>
              <a:rPr lang="en-US" altLang="en-US" b="1"/>
              <a:t>] = </a:t>
            </a:r>
            <a:r>
              <a:rPr lang="en-US" altLang="en-US" b="1" i="1"/>
              <a:t>false</a:t>
            </a:r>
            <a:endParaRPr lang="en-US" altLang="en-US" b="1"/>
          </a:p>
          <a:p>
            <a:pPr marL="800100" lvl="1" indent="-342900">
              <a:buNone/>
            </a:pPr>
            <a:r>
              <a:rPr lang="en-US" altLang="en-US"/>
              <a:t>(b) </a:t>
            </a:r>
            <a:r>
              <a:rPr lang="en-US" altLang="en-US" b="1" i="1"/>
              <a:t>Need</a:t>
            </a:r>
            <a:r>
              <a:rPr lang="en-US" altLang="en-US" b="1" i="1" baseline="-25000"/>
              <a:t>i</a:t>
            </a:r>
            <a:r>
              <a:rPr lang="en-US" altLang="en-US" b="1"/>
              <a:t> </a:t>
            </a:r>
            <a:r>
              <a:rPr lang="en-US" altLang="en-US" b="1">
                <a:sym typeface="Symbol" panose="05050102010706020507" pitchFamily="18" charset="2"/>
              </a:rPr>
              <a:t> </a:t>
            </a:r>
            <a:r>
              <a:rPr lang="en-US" altLang="en-US" b="1" i="1">
                <a:sym typeface="Symbol" panose="05050102010706020507" pitchFamily="18" charset="2"/>
              </a:rPr>
              <a:t>Work</a:t>
            </a:r>
          </a:p>
          <a:p>
            <a:pPr marL="800100" lvl="1" indent="-342900">
              <a:buNone/>
            </a:pPr>
            <a:r>
              <a:rPr lang="en-US" altLang="en-US">
                <a:sym typeface="Symbol" panose="05050102010706020507" pitchFamily="18" charset="2"/>
              </a:rPr>
              <a:t>If no such</a:t>
            </a:r>
            <a:r>
              <a:rPr lang="en-US" altLang="en-US" b="1">
                <a:sym typeface="Symbol" panose="05050102010706020507" pitchFamily="18" charset="2"/>
              </a:rPr>
              <a:t> </a:t>
            </a:r>
            <a:r>
              <a:rPr lang="en-US" altLang="en-US" b="1" i="1">
                <a:sym typeface="Symbol" panose="05050102010706020507" pitchFamily="18" charset="2"/>
              </a:rPr>
              <a:t>i </a:t>
            </a:r>
            <a:r>
              <a:rPr lang="en-US" altLang="en-US">
                <a:sym typeface="Symbol" panose="05050102010706020507" pitchFamily="18" charset="2"/>
              </a:rPr>
              <a:t>exists, go to step 4</a:t>
            </a:r>
          </a:p>
          <a:p>
            <a:pPr marL="800100" lvl="1" indent="-342900">
              <a:buNone/>
            </a:pPr>
            <a:endParaRPr lang="en-US" altLang="en-US" sz="80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i="1"/>
              <a:t>3.  </a:t>
            </a:r>
            <a:r>
              <a:rPr lang="en-US" altLang="en-US" b="1" i="1"/>
              <a:t>Work</a:t>
            </a:r>
            <a:r>
              <a:rPr lang="en-US" altLang="en-US" b="1"/>
              <a:t> = </a:t>
            </a:r>
            <a:r>
              <a:rPr lang="en-US" altLang="en-US" b="1" i="1"/>
              <a:t>Work </a:t>
            </a:r>
            <a:r>
              <a:rPr lang="en-US" altLang="en-US" b="1"/>
              <a:t>+ </a:t>
            </a:r>
            <a:r>
              <a:rPr lang="en-US" altLang="en-US" b="1" i="1"/>
              <a:t>Allocation</a:t>
            </a:r>
            <a:r>
              <a:rPr lang="en-US" altLang="en-US" b="1" i="1" baseline="-25000"/>
              <a:t>i</a:t>
            </a:r>
            <a:br>
              <a:rPr lang="en-US" altLang="en-US" b="1"/>
            </a:br>
            <a:r>
              <a:rPr lang="en-US" altLang="en-US" b="1" i="1"/>
              <a:t>Finish</a:t>
            </a:r>
            <a:r>
              <a:rPr lang="en-US" altLang="en-US" b="1"/>
              <a:t>[</a:t>
            </a:r>
            <a:r>
              <a:rPr lang="en-US" altLang="en-US" b="1" i="1"/>
              <a:t>i</a:t>
            </a:r>
            <a:r>
              <a:rPr lang="en-US" altLang="en-US" b="1"/>
              <a:t>] =</a:t>
            </a:r>
            <a:r>
              <a:rPr lang="en-US" altLang="en-US" b="1" i="1"/>
              <a:t> true</a:t>
            </a:r>
            <a:br>
              <a:rPr lang="en-US" altLang="en-US" b="1"/>
            </a:br>
            <a:r>
              <a:rPr lang="en-US" altLang="en-US"/>
              <a:t>go to step 2</a:t>
            </a:r>
          </a:p>
          <a:p>
            <a:pPr>
              <a:lnSpc>
                <a:spcPct val="90000"/>
              </a:lnSpc>
            </a:pPr>
            <a:endParaRPr lang="en-US" altLang="en-US" sz="80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/>
              <a:t>4.	If </a:t>
            </a:r>
            <a:r>
              <a:rPr lang="en-US" altLang="en-US" b="1" i="1"/>
              <a:t>Finish</a:t>
            </a:r>
            <a:r>
              <a:rPr lang="en-US" altLang="en-US" b="1"/>
              <a:t> [</a:t>
            </a:r>
            <a:r>
              <a:rPr lang="en-US" altLang="en-US" b="1" i="1"/>
              <a:t>i</a:t>
            </a:r>
            <a:r>
              <a:rPr lang="en-US" altLang="en-US" b="1"/>
              <a:t>] == </a:t>
            </a:r>
            <a:r>
              <a:rPr lang="en-US" altLang="en-US" b="1" i="1"/>
              <a:t>true</a:t>
            </a:r>
            <a:r>
              <a:rPr lang="en-US" altLang="en-US" b="1"/>
              <a:t> </a:t>
            </a:r>
            <a:r>
              <a:rPr lang="en-US" altLang="en-US"/>
              <a:t>for all </a:t>
            </a:r>
            <a:r>
              <a:rPr lang="en-US" altLang="en-US" b="1" i="1"/>
              <a:t>i</a:t>
            </a:r>
            <a:r>
              <a:rPr lang="en-US" altLang="en-US"/>
              <a:t>, then the system is in a safe state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54C822C8-7B58-CD54-CA21-C028AD7B9D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97175" y="231775"/>
            <a:ext cx="79248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/>
              <a:t>Resource-Request Algorithm for Process </a:t>
            </a:r>
            <a:r>
              <a:rPr lang="en-US" altLang="en-US" sz="2800" i="1"/>
              <a:t>P</a:t>
            </a:r>
            <a:r>
              <a:rPr lang="en-US" altLang="en-US" sz="2800" i="1" baseline="-25000"/>
              <a:t>i</a:t>
            </a:r>
            <a:endParaRPr lang="en-US" altLang="en-US" sz="2800"/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A2F782AF-D2E4-88D0-1E16-BDB89871C5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46326" y="1114425"/>
            <a:ext cx="7642225" cy="46863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i="1"/>
              <a:t>     </a:t>
            </a:r>
            <a:r>
              <a:rPr lang="en-US" altLang="en-US" b="1" i="1"/>
              <a:t>Request</a:t>
            </a:r>
            <a:r>
              <a:rPr lang="en-US" altLang="en-US" b="1" i="1" baseline="-25000"/>
              <a:t>i</a:t>
            </a:r>
            <a:r>
              <a:rPr lang="en-US" altLang="en-US"/>
              <a:t> = request vector for process </a:t>
            </a:r>
            <a:r>
              <a:rPr lang="en-US" altLang="en-US" b="1" i="1"/>
              <a:t>P</a:t>
            </a:r>
            <a:r>
              <a:rPr lang="en-US" altLang="en-US" b="1" i="1" baseline="-25000"/>
              <a:t>i</a:t>
            </a:r>
            <a:r>
              <a:rPr lang="en-US" altLang="en-US"/>
              <a:t>.  If </a:t>
            </a:r>
            <a:r>
              <a:rPr lang="en-US" altLang="en-US" b="1" i="1"/>
              <a:t>Request</a:t>
            </a:r>
            <a:r>
              <a:rPr lang="en-US" altLang="en-US" b="1" i="1" baseline="-25000"/>
              <a:t>i</a:t>
            </a:r>
            <a:r>
              <a:rPr lang="en-US" altLang="en-US" b="1" baseline="-25000"/>
              <a:t> </a:t>
            </a:r>
            <a:r>
              <a:rPr lang="en-US" altLang="en-US" b="1"/>
              <a:t>[</a:t>
            </a:r>
            <a:r>
              <a:rPr lang="en-US" altLang="en-US" b="1" i="1"/>
              <a:t>j</a:t>
            </a:r>
            <a:r>
              <a:rPr lang="en-US" altLang="en-US" b="1"/>
              <a:t>] = </a:t>
            </a:r>
            <a:r>
              <a:rPr lang="en-US" altLang="en-US" b="1" i="1"/>
              <a:t>k</a:t>
            </a:r>
            <a:r>
              <a:rPr lang="en-US" altLang="en-US" b="1"/>
              <a:t> </a:t>
            </a:r>
            <a:r>
              <a:rPr lang="en-US" altLang="en-US"/>
              <a:t>then process </a:t>
            </a:r>
            <a:r>
              <a:rPr lang="en-US" altLang="en-US" b="1" i="1"/>
              <a:t>P</a:t>
            </a:r>
            <a:r>
              <a:rPr lang="en-US" altLang="en-US" b="1" i="1" baseline="-25000"/>
              <a:t>i</a:t>
            </a:r>
            <a:r>
              <a:rPr lang="en-US" altLang="en-US"/>
              <a:t> wants </a:t>
            </a:r>
            <a:r>
              <a:rPr lang="en-US" altLang="en-US" b="1" i="1"/>
              <a:t>k</a:t>
            </a:r>
            <a:r>
              <a:rPr lang="en-US" altLang="en-US"/>
              <a:t> instances of resource type </a:t>
            </a:r>
            <a:r>
              <a:rPr lang="en-US" altLang="en-US" b="1" i="1"/>
              <a:t>R</a:t>
            </a:r>
            <a:r>
              <a:rPr lang="en-US" altLang="en-US" b="1" i="1" baseline="-25000"/>
              <a:t>j</a:t>
            </a:r>
            <a:endParaRPr lang="en-US" altLang="en-US" b="1" baseline="-2500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/>
              <a:t>1.	If </a:t>
            </a:r>
            <a:r>
              <a:rPr lang="en-US" altLang="en-US" b="1" i="1"/>
              <a:t>Request</a:t>
            </a:r>
            <a:r>
              <a:rPr lang="en-US" altLang="en-US" b="1" i="1" baseline="-25000"/>
              <a:t>i</a:t>
            </a:r>
            <a:r>
              <a:rPr lang="en-US" altLang="en-US" b="1" i="1"/>
              <a:t> </a:t>
            </a:r>
            <a:r>
              <a:rPr lang="en-US" altLang="en-US" b="1">
                <a:sym typeface="Symbol" panose="05050102010706020507" pitchFamily="18" charset="2"/>
              </a:rPr>
              <a:t> </a:t>
            </a:r>
            <a:r>
              <a:rPr lang="en-US" altLang="en-US" b="1" i="1">
                <a:sym typeface="Symbol" panose="05050102010706020507" pitchFamily="18" charset="2"/>
              </a:rPr>
              <a:t>Need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  <a:r>
              <a:rPr lang="en-US" altLang="en-US" b="1" i="1"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go to step 2.  Otherwise, raise error condition, since process has exceeded its maximum claim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>
                <a:sym typeface="Symbol" panose="05050102010706020507" pitchFamily="18" charset="2"/>
              </a:rPr>
              <a:t>2.	If </a:t>
            </a:r>
            <a:r>
              <a:rPr lang="en-US" altLang="en-US" b="1" i="1"/>
              <a:t>Request</a:t>
            </a:r>
            <a:r>
              <a:rPr lang="en-US" altLang="en-US" b="1" i="1" baseline="-25000"/>
              <a:t>i</a:t>
            </a:r>
            <a:r>
              <a:rPr lang="en-US" altLang="en-US" b="1"/>
              <a:t> </a:t>
            </a:r>
            <a:r>
              <a:rPr lang="en-US" altLang="en-US" b="1">
                <a:sym typeface="Symbol" panose="05050102010706020507" pitchFamily="18" charset="2"/>
              </a:rPr>
              <a:t> </a:t>
            </a:r>
            <a:r>
              <a:rPr lang="en-US" altLang="en-US" b="1" i="1">
                <a:sym typeface="Symbol" panose="05050102010706020507" pitchFamily="18" charset="2"/>
              </a:rPr>
              <a:t>Available</a:t>
            </a:r>
            <a:r>
              <a:rPr lang="en-US" altLang="en-US">
                <a:sym typeface="Symbol" panose="05050102010706020507" pitchFamily="18" charset="2"/>
              </a:rPr>
              <a:t>, go to step 3.  Otherwise </a:t>
            </a:r>
            <a:r>
              <a:rPr lang="en-US" altLang="en-US" b="1" i="1">
                <a:sym typeface="Symbol" panose="05050102010706020507" pitchFamily="18" charset="2"/>
              </a:rPr>
              <a:t>P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  <a:r>
              <a:rPr lang="en-US" altLang="en-US">
                <a:sym typeface="Symbol" panose="05050102010706020507" pitchFamily="18" charset="2"/>
              </a:rPr>
              <a:t>  must wait, since resources are not available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>
                <a:sym typeface="Symbol" panose="05050102010706020507" pitchFamily="18" charset="2"/>
              </a:rPr>
              <a:t>3.	Pretend to allocate requested resources to </a:t>
            </a:r>
            <a:r>
              <a:rPr lang="en-US" altLang="en-US" b="1" i="1">
                <a:sym typeface="Symbol" panose="05050102010706020507" pitchFamily="18" charset="2"/>
              </a:rPr>
              <a:t>P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  <a:r>
              <a:rPr lang="en-US" altLang="en-US">
                <a:sym typeface="Symbol" panose="05050102010706020507" pitchFamily="18" charset="2"/>
              </a:rPr>
              <a:t> by modifying the state as follows: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altLang="en-US">
                <a:sym typeface="Symbol" panose="05050102010706020507" pitchFamily="18" charset="2"/>
              </a:rPr>
              <a:t>		</a:t>
            </a:r>
            <a:r>
              <a:rPr lang="en-US" altLang="en-US" b="1" i="1">
                <a:sym typeface="Symbol" panose="05050102010706020507" pitchFamily="18" charset="2"/>
              </a:rPr>
              <a:t>Available</a:t>
            </a:r>
            <a:r>
              <a:rPr lang="en-US" altLang="en-US" b="1">
                <a:sym typeface="Symbol" panose="05050102010706020507" pitchFamily="18" charset="2"/>
              </a:rPr>
              <a:t> = </a:t>
            </a:r>
            <a:r>
              <a:rPr lang="en-US" altLang="en-US" b="1" i="1">
                <a:sym typeface="Symbol" panose="05050102010706020507" pitchFamily="18" charset="2"/>
              </a:rPr>
              <a:t>Available  </a:t>
            </a:r>
            <a:r>
              <a:rPr lang="en-US" altLang="en-US" b="1">
                <a:sym typeface="Symbol" panose="05050102010706020507" pitchFamily="18" charset="2"/>
              </a:rPr>
              <a:t>–</a:t>
            </a:r>
            <a:r>
              <a:rPr lang="en-US" altLang="en-US" b="1" i="1">
                <a:sym typeface="Symbol" panose="05050102010706020507" pitchFamily="18" charset="2"/>
              </a:rPr>
              <a:t> Request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  <a:r>
              <a:rPr lang="en-US" altLang="en-US" b="1" i="1">
                <a:sym typeface="Symbol" panose="05050102010706020507" pitchFamily="18" charset="2"/>
              </a:rPr>
              <a:t>;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altLang="en-US" b="1">
                <a:sym typeface="Symbol" panose="05050102010706020507" pitchFamily="18" charset="2"/>
              </a:rPr>
              <a:t>		</a:t>
            </a:r>
            <a:r>
              <a:rPr lang="en-US" altLang="en-US" b="1" i="1">
                <a:sym typeface="Symbol" panose="05050102010706020507" pitchFamily="18" charset="2"/>
              </a:rPr>
              <a:t>Allocation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  <a:r>
              <a:rPr lang="en-US" altLang="en-US" b="1" baseline="-25000">
                <a:sym typeface="Symbol" panose="05050102010706020507" pitchFamily="18" charset="2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= </a:t>
            </a:r>
            <a:r>
              <a:rPr lang="en-US" altLang="en-US" b="1" i="1">
                <a:sym typeface="Symbol" panose="05050102010706020507" pitchFamily="18" charset="2"/>
              </a:rPr>
              <a:t>Allocation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  <a:r>
              <a:rPr lang="en-US" altLang="en-US" b="1">
                <a:sym typeface="Symbol" panose="05050102010706020507" pitchFamily="18" charset="2"/>
              </a:rPr>
              <a:t> + </a:t>
            </a:r>
            <a:r>
              <a:rPr lang="en-US" altLang="en-US" b="1" i="1">
                <a:sym typeface="Symbol" panose="05050102010706020507" pitchFamily="18" charset="2"/>
              </a:rPr>
              <a:t>Request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  <a:r>
              <a:rPr lang="en-US" altLang="en-US" b="1">
                <a:sym typeface="Symbol" panose="05050102010706020507" pitchFamily="18" charset="2"/>
              </a:rPr>
              <a:t>;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altLang="en-US" b="1">
                <a:sym typeface="Symbol" panose="05050102010706020507" pitchFamily="18" charset="2"/>
              </a:rPr>
              <a:t>		</a:t>
            </a:r>
            <a:r>
              <a:rPr lang="en-US" altLang="en-US" b="1" i="1">
                <a:sym typeface="Symbol" panose="05050102010706020507" pitchFamily="18" charset="2"/>
              </a:rPr>
              <a:t>Need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  <a:r>
              <a:rPr lang="en-US" altLang="en-US" b="1" i="1">
                <a:sym typeface="Symbol" panose="05050102010706020507" pitchFamily="18" charset="2"/>
              </a:rPr>
              <a:t> </a:t>
            </a:r>
            <a:r>
              <a:rPr lang="en-US" altLang="en-US" b="1">
                <a:sym typeface="Symbol" panose="05050102010706020507" pitchFamily="18" charset="2"/>
              </a:rPr>
              <a:t>=</a:t>
            </a:r>
            <a:r>
              <a:rPr lang="en-US" altLang="en-US" b="1" i="1">
                <a:sym typeface="Symbol" panose="05050102010706020507" pitchFamily="18" charset="2"/>
              </a:rPr>
              <a:t> Need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  <a:r>
              <a:rPr lang="en-US" altLang="en-US" b="1">
                <a:sym typeface="Symbol" panose="05050102010706020507" pitchFamily="18" charset="2"/>
              </a:rPr>
              <a:t> – </a:t>
            </a:r>
            <a:r>
              <a:rPr lang="en-US" altLang="en-US" b="1" i="1">
                <a:sym typeface="Symbol" panose="05050102010706020507" pitchFamily="18" charset="2"/>
              </a:rPr>
              <a:t>Request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  <a:r>
              <a:rPr lang="en-US" altLang="en-US" b="1" i="1">
                <a:sym typeface="Symbol" panose="05050102010706020507" pitchFamily="18" charset="2"/>
              </a:rPr>
              <a:t>;</a:t>
            </a:r>
          </a:p>
          <a:p>
            <a:pPr lvl="2">
              <a:lnSpc>
                <a:spcPct val="90000"/>
              </a:lnSpc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lang="en-US" altLang="en-US">
                <a:sym typeface="Symbol" panose="05050102010706020507" pitchFamily="18" charset="2"/>
              </a:rPr>
              <a:t>If safe  the resources are allocated to </a:t>
            </a:r>
            <a:r>
              <a:rPr lang="en-US" altLang="en-US" b="1" i="1">
                <a:sym typeface="Symbol" panose="05050102010706020507" pitchFamily="18" charset="2"/>
              </a:rPr>
              <a:t>P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</a:p>
          <a:p>
            <a:pPr lvl="2">
              <a:lnSpc>
                <a:spcPct val="90000"/>
              </a:lnSpc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lang="en-US" altLang="en-US">
                <a:sym typeface="Symbol" panose="05050102010706020507" pitchFamily="18" charset="2"/>
              </a:rPr>
              <a:t>If unsafe  </a:t>
            </a:r>
            <a:r>
              <a:rPr lang="en-US" altLang="en-US" b="1" i="1">
                <a:sym typeface="Symbol" panose="05050102010706020507" pitchFamily="18" charset="2"/>
              </a:rPr>
              <a:t>P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  <a:r>
              <a:rPr lang="en-US" altLang="en-US">
                <a:sym typeface="Symbol" panose="05050102010706020507" pitchFamily="18" charset="2"/>
              </a:rPr>
              <a:t> must wait, and the old resource-allocation state is restored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F96F9F78-F63B-39DF-3D57-61C299B94F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46350" y="152401"/>
            <a:ext cx="76644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Example of Banker</a:t>
            </a:r>
            <a:r>
              <a:rPr lang="ja-JP" altLang="en-US"/>
              <a:t>’</a:t>
            </a:r>
            <a:r>
              <a:rPr lang="en-US" altLang="ja-JP"/>
              <a:t>s Algorithm</a:t>
            </a:r>
            <a:endParaRPr lang="en-US" altLang="en-US"/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0F75DFE6-D304-DA09-9EE2-62C87C5BB1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76488" y="1360488"/>
            <a:ext cx="7923212" cy="4540250"/>
          </a:xfrm>
        </p:spPr>
        <p:txBody>
          <a:bodyPr>
            <a:normAutofit fontScale="85000" lnSpcReduction="20000"/>
          </a:bodyPr>
          <a:lstStyle/>
          <a:p>
            <a:pPr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5 processes </a:t>
            </a:r>
            <a:r>
              <a:rPr lang="en-US" altLang="en-US" i="1"/>
              <a:t>P</a:t>
            </a:r>
            <a:r>
              <a:rPr lang="en-US" altLang="en-US" baseline="-25000"/>
              <a:t>0  </a:t>
            </a:r>
            <a:r>
              <a:rPr lang="en-US" altLang="en-US"/>
              <a:t>through </a:t>
            </a:r>
            <a:r>
              <a:rPr lang="en-US" altLang="en-US" i="1"/>
              <a:t>P</a:t>
            </a:r>
            <a:r>
              <a:rPr lang="en-US" altLang="en-US" baseline="-25000"/>
              <a:t>4</a:t>
            </a:r>
            <a:r>
              <a:rPr lang="en-US" altLang="en-US"/>
              <a:t>; </a:t>
            </a:r>
          </a:p>
          <a:p>
            <a:pPr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      3 resource types:</a:t>
            </a:r>
          </a:p>
          <a:p>
            <a:pPr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              </a:t>
            </a:r>
            <a:r>
              <a:rPr lang="en-US" altLang="en-US" i="1"/>
              <a:t>A</a:t>
            </a:r>
            <a:r>
              <a:rPr lang="en-US" altLang="en-US"/>
              <a:t> (10 instances),  </a:t>
            </a:r>
            <a:r>
              <a:rPr lang="en-US" altLang="en-US" i="1"/>
              <a:t>B</a:t>
            </a:r>
            <a:r>
              <a:rPr lang="en-US" altLang="en-US"/>
              <a:t> (5instances), and </a:t>
            </a:r>
            <a:r>
              <a:rPr lang="en-US" altLang="en-US" i="1"/>
              <a:t>C</a:t>
            </a:r>
            <a:r>
              <a:rPr lang="en-US" altLang="en-US"/>
              <a:t> (7 instances)</a:t>
            </a:r>
          </a:p>
          <a:p>
            <a:pPr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Snapshot at time </a:t>
            </a:r>
            <a:r>
              <a:rPr lang="en-US" altLang="en-US" i="1"/>
              <a:t>T</a:t>
            </a:r>
            <a:r>
              <a:rPr lang="en-US" altLang="en-US" baseline="-25000"/>
              <a:t>0</a:t>
            </a:r>
            <a:r>
              <a:rPr lang="en-US" altLang="en-US"/>
              <a:t>:</a:t>
            </a:r>
          </a:p>
          <a:p>
            <a:pPr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			</a:t>
            </a:r>
            <a:r>
              <a:rPr lang="en-US" altLang="en-US" i="1" u="sng"/>
              <a:t>Allocation</a:t>
            </a:r>
            <a:r>
              <a:rPr lang="en-US" altLang="en-US" i="1"/>
              <a:t>	  </a:t>
            </a:r>
            <a:r>
              <a:rPr lang="en-US" altLang="en-US" i="1" u="sng"/>
              <a:t>Max</a:t>
            </a:r>
            <a:r>
              <a:rPr lang="en-US" altLang="en-US" i="1"/>
              <a:t>	</a:t>
            </a:r>
            <a:r>
              <a:rPr lang="en-US" altLang="en-US" i="1" u="sng"/>
              <a:t>Available</a:t>
            </a:r>
            <a:endParaRPr lang="en-US" altLang="en-US" i="1"/>
          </a:p>
          <a:p>
            <a:pPr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altLang="en-US" i="1"/>
              <a:t>			A B C	       A B C 	A B C</a:t>
            </a:r>
          </a:p>
          <a:p>
            <a:pPr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		</a:t>
            </a:r>
            <a:r>
              <a:rPr lang="en-US" altLang="en-US" i="1"/>
              <a:t>P</a:t>
            </a:r>
            <a:r>
              <a:rPr lang="en-US" altLang="en-US" baseline="-25000"/>
              <a:t>0	</a:t>
            </a:r>
            <a:r>
              <a:rPr lang="en-US" altLang="en-US"/>
              <a:t>0 1 0	         7 5 3 	3 3 2</a:t>
            </a:r>
          </a:p>
          <a:p>
            <a:pPr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1	</a:t>
            </a:r>
            <a:r>
              <a:rPr lang="en-US" altLang="en-US"/>
              <a:t>2 0 0 	        3 2 2  </a:t>
            </a:r>
          </a:p>
          <a:p>
            <a:pPr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2</a:t>
            </a:r>
            <a:r>
              <a:rPr lang="en-US" altLang="en-US"/>
              <a:t>	3 0 2 	        9 0 2</a:t>
            </a:r>
          </a:p>
          <a:p>
            <a:pPr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3</a:t>
            </a:r>
            <a:r>
              <a:rPr lang="en-US" altLang="en-US"/>
              <a:t>	2 1 1 	        2 2 2</a:t>
            </a:r>
          </a:p>
          <a:p>
            <a:pPr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4</a:t>
            </a:r>
            <a:r>
              <a:rPr lang="en-US" altLang="en-US"/>
              <a:t>	0 0 2	         4 3 3  		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E7215ECD-F81B-75DB-40C9-FBB69EFA75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 (Cont.)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31E4264C-1185-C129-A6C2-6B3EAABC53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55864" y="1136651"/>
            <a:ext cx="7724775" cy="4640263"/>
          </a:xfrm>
        </p:spPr>
        <p:txBody>
          <a:bodyPr>
            <a:normAutofit fontScale="85000" lnSpcReduction="20000"/>
          </a:bodyPr>
          <a:lstStyle/>
          <a:p>
            <a:pPr>
              <a:tabLst>
                <a:tab pos="2452688" algn="l"/>
                <a:tab pos="3492500" algn="ctr"/>
              </a:tabLst>
            </a:pPr>
            <a:r>
              <a:rPr lang="en-US" altLang="en-US"/>
              <a:t>The content of the matrix </a:t>
            </a:r>
            <a:r>
              <a:rPr lang="en-US" altLang="en-US" b="1" i="1"/>
              <a:t>Need</a:t>
            </a:r>
            <a:r>
              <a:rPr lang="en-US" altLang="en-US"/>
              <a:t> is defined to be </a:t>
            </a:r>
            <a:r>
              <a:rPr lang="en-US" altLang="en-US" b="1" i="1"/>
              <a:t>Max</a:t>
            </a:r>
            <a:r>
              <a:rPr lang="en-US" altLang="en-US" b="1"/>
              <a:t> – </a:t>
            </a:r>
            <a:r>
              <a:rPr lang="en-US" altLang="en-US" b="1" i="1"/>
              <a:t>Allocation</a:t>
            </a:r>
            <a:endParaRPr lang="en-US" altLang="en-US" b="1"/>
          </a:p>
          <a:p>
            <a:pPr>
              <a:buNone/>
              <a:tabLst>
                <a:tab pos="2452688" algn="l"/>
                <a:tab pos="3492500" algn="ctr"/>
              </a:tabLst>
            </a:pPr>
            <a:endParaRPr lang="en-US" altLang="en-US"/>
          </a:p>
          <a:p>
            <a:pPr>
              <a:buNone/>
              <a:tabLst>
                <a:tab pos="2452688" algn="l"/>
                <a:tab pos="3492500" algn="ctr"/>
              </a:tabLst>
            </a:pPr>
            <a:r>
              <a:rPr lang="en-US" altLang="en-US"/>
              <a:t>			</a:t>
            </a:r>
            <a:r>
              <a:rPr lang="en-US" altLang="en-US" i="1" u="sng"/>
              <a:t>Need</a:t>
            </a:r>
            <a:endParaRPr lang="en-US" altLang="en-US" u="sng"/>
          </a:p>
          <a:p>
            <a:pPr>
              <a:buNone/>
              <a:tabLst>
                <a:tab pos="2452688" algn="l"/>
                <a:tab pos="3492500" algn="ctr"/>
              </a:tabLst>
            </a:pPr>
            <a:r>
              <a:rPr lang="en-US" altLang="en-US"/>
              <a:t>			</a:t>
            </a:r>
            <a:r>
              <a:rPr lang="en-US" altLang="en-US" i="1"/>
              <a:t>A B C</a:t>
            </a:r>
          </a:p>
          <a:p>
            <a:pPr>
              <a:buNone/>
              <a:tabLst>
                <a:tab pos="2452688" algn="l"/>
                <a:tab pos="3492500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0	</a:t>
            </a:r>
            <a:r>
              <a:rPr lang="en-US" altLang="en-US"/>
              <a:t>7 4 3 </a:t>
            </a:r>
          </a:p>
          <a:p>
            <a:pPr>
              <a:buNone/>
              <a:tabLst>
                <a:tab pos="2452688" algn="l"/>
                <a:tab pos="3492500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1	</a:t>
            </a:r>
            <a:r>
              <a:rPr lang="en-US" altLang="en-US"/>
              <a:t>1 2 2 </a:t>
            </a:r>
          </a:p>
          <a:p>
            <a:pPr>
              <a:buNone/>
              <a:tabLst>
                <a:tab pos="2452688" algn="l"/>
                <a:tab pos="3492500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2</a:t>
            </a:r>
            <a:r>
              <a:rPr lang="en-US" altLang="en-US"/>
              <a:t>	6 0 0 </a:t>
            </a:r>
          </a:p>
          <a:p>
            <a:pPr>
              <a:buNone/>
              <a:tabLst>
                <a:tab pos="2452688" algn="l"/>
                <a:tab pos="3492500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3</a:t>
            </a:r>
            <a:r>
              <a:rPr lang="en-US" altLang="en-US"/>
              <a:t>	0 1 1</a:t>
            </a:r>
          </a:p>
          <a:p>
            <a:pPr>
              <a:buNone/>
              <a:tabLst>
                <a:tab pos="2452688" algn="l"/>
                <a:tab pos="3492500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4</a:t>
            </a:r>
            <a:r>
              <a:rPr lang="en-US" altLang="en-US"/>
              <a:t>	4 3 1 </a:t>
            </a:r>
            <a:br>
              <a:rPr lang="en-US" altLang="en-US"/>
            </a:br>
            <a:endParaRPr lang="en-US" altLang="en-US"/>
          </a:p>
          <a:p>
            <a:pPr>
              <a:tabLst>
                <a:tab pos="2452688" algn="l"/>
                <a:tab pos="3492500" algn="ctr"/>
              </a:tabLst>
            </a:pPr>
            <a:r>
              <a:rPr lang="en-US" altLang="en-US"/>
              <a:t>The system is in a safe state since the sequence &lt; </a:t>
            </a:r>
            <a:r>
              <a:rPr lang="en-US" altLang="en-US" i="1"/>
              <a:t>P</a:t>
            </a:r>
            <a:r>
              <a:rPr lang="en-US" altLang="en-US" baseline="-25000"/>
              <a:t>1</a:t>
            </a:r>
            <a:r>
              <a:rPr lang="en-US" altLang="en-US"/>
              <a:t>, </a:t>
            </a:r>
            <a:r>
              <a:rPr lang="en-US" altLang="en-US" i="1"/>
              <a:t>P</a:t>
            </a:r>
            <a:r>
              <a:rPr lang="en-US" altLang="en-US" baseline="-25000"/>
              <a:t>3</a:t>
            </a:r>
            <a:r>
              <a:rPr lang="en-US" altLang="en-US"/>
              <a:t>, </a:t>
            </a:r>
            <a:r>
              <a:rPr lang="en-US" altLang="en-US" i="1"/>
              <a:t>P</a:t>
            </a:r>
            <a:r>
              <a:rPr lang="en-US" altLang="en-US" baseline="-25000"/>
              <a:t>4</a:t>
            </a:r>
            <a:r>
              <a:rPr lang="en-US" altLang="en-US"/>
              <a:t>, </a:t>
            </a:r>
            <a:r>
              <a:rPr lang="en-US" altLang="en-US" i="1"/>
              <a:t>P</a:t>
            </a:r>
            <a:r>
              <a:rPr lang="en-US" altLang="en-US" baseline="-25000"/>
              <a:t>2</a:t>
            </a:r>
            <a:r>
              <a:rPr lang="en-US" altLang="en-US"/>
              <a:t>, </a:t>
            </a:r>
            <a:r>
              <a:rPr lang="en-US" altLang="en-US" i="1"/>
              <a:t>P</a:t>
            </a:r>
            <a:r>
              <a:rPr lang="en-US" altLang="en-US" baseline="-25000"/>
              <a:t>0</a:t>
            </a:r>
            <a:r>
              <a:rPr lang="en-US" altLang="en-US"/>
              <a:t>&gt; satisfies safety criteria</a:t>
            </a:r>
            <a:endParaRPr lang="en-US" altLang="en-US" baseline="-25000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9140FED4-5EB5-F156-24AB-CDCBE1D2E9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1564" y="214313"/>
            <a:ext cx="78692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Example:  </a:t>
            </a:r>
            <a:r>
              <a:rPr lang="en-US" altLang="en-US" i="1"/>
              <a:t>P</a:t>
            </a:r>
            <a:r>
              <a:rPr lang="en-US" altLang="en-US" baseline="-25000"/>
              <a:t>1</a:t>
            </a:r>
            <a:r>
              <a:rPr lang="en-US" altLang="en-US"/>
              <a:t> Request (1,0,2)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61F33114-2921-4257-89B7-553A220459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0938" y="1103313"/>
            <a:ext cx="7766050" cy="5103812"/>
          </a:xfrm>
        </p:spPr>
        <p:txBody>
          <a:bodyPr>
            <a:normAutofit fontScale="77500" lnSpcReduction="20000"/>
          </a:bodyPr>
          <a:lstStyle/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altLang="en-US"/>
              <a:t>Check that Request </a:t>
            </a:r>
            <a:r>
              <a:rPr lang="en-US" altLang="en-US">
                <a:sym typeface="Symbol" panose="05050102010706020507" pitchFamily="18" charset="2"/>
              </a:rPr>
              <a:t> Available (that is, (1,0,2)  (3,3,2)  true</a:t>
            </a:r>
            <a:endParaRPr lang="en-US" altLang="en-US" i="1">
              <a:sym typeface="Symbol" panose="05050102010706020507" pitchFamily="18" charset="2"/>
            </a:endParaRPr>
          </a:p>
          <a:p>
            <a:pPr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altLang="en-US" i="1"/>
              <a:t>			</a:t>
            </a:r>
            <a:r>
              <a:rPr lang="en-US" altLang="en-US" i="1" u="sng"/>
              <a:t>Allocation</a:t>
            </a:r>
            <a:r>
              <a:rPr lang="en-US" altLang="en-US" i="1"/>
              <a:t>	</a:t>
            </a:r>
            <a:r>
              <a:rPr lang="en-US" altLang="en-US" i="1" u="sng"/>
              <a:t>Need</a:t>
            </a:r>
            <a:r>
              <a:rPr lang="en-US" altLang="en-US" i="1"/>
              <a:t>	   </a:t>
            </a:r>
            <a:r>
              <a:rPr lang="en-US" altLang="en-US" i="1" u="sng"/>
              <a:t>Available</a:t>
            </a:r>
            <a:endParaRPr lang="en-US" altLang="en-US" i="1"/>
          </a:p>
          <a:p>
            <a:pPr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altLang="en-US" i="1"/>
              <a:t>			A B C	A B C	 A B C </a:t>
            </a:r>
          </a:p>
          <a:p>
            <a:pPr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altLang="en-US"/>
              <a:t>		</a:t>
            </a:r>
            <a:r>
              <a:rPr lang="en-US" altLang="en-US" i="1"/>
              <a:t>P</a:t>
            </a:r>
            <a:r>
              <a:rPr lang="en-US" altLang="en-US" baseline="-25000"/>
              <a:t>0</a:t>
            </a:r>
            <a:r>
              <a:rPr lang="en-US" altLang="en-US"/>
              <a:t>	0 1 0 	7 4 3 	2 3 0</a:t>
            </a:r>
          </a:p>
          <a:p>
            <a:pPr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altLang="en-US"/>
              <a:t>		</a:t>
            </a:r>
            <a:r>
              <a:rPr lang="en-US" altLang="en-US" i="1"/>
              <a:t>P</a:t>
            </a:r>
            <a:r>
              <a:rPr lang="en-US" altLang="en-US" baseline="-25000"/>
              <a:t>1</a:t>
            </a:r>
            <a:r>
              <a:rPr lang="en-US" altLang="en-US"/>
              <a:t>	      3 0 2             0 2 0 	</a:t>
            </a:r>
          </a:p>
          <a:p>
            <a:pPr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altLang="en-US"/>
              <a:t>		</a:t>
            </a:r>
            <a:r>
              <a:rPr lang="en-US" altLang="en-US" i="1"/>
              <a:t>P</a:t>
            </a:r>
            <a:r>
              <a:rPr lang="en-US" altLang="en-US" baseline="-25000"/>
              <a:t>2</a:t>
            </a:r>
            <a:r>
              <a:rPr lang="en-US" altLang="en-US"/>
              <a:t>	3 0 2 	 6 0 0 </a:t>
            </a:r>
          </a:p>
          <a:p>
            <a:pPr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altLang="en-US"/>
              <a:t>		</a:t>
            </a:r>
            <a:r>
              <a:rPr lang="en-US" altLang="en-US" i="1"/>
              <a:t>P</a:t>
            </a:r>
            <a:r>
              <a:rPr lang="en-US" altLang="en-US" baseline="-25000"/>
              <a:t>3</a:t>
            </a:r>
            <a:r>
              <a:rPr lang="en-US" altLang="en-US"/>
              <a:t>	2 1 1 	0 1 1</a:t>
            </a:r>
          </a:p>
          <a:p>
            <a:pPr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altLang="en-US"/>
              <a:t>		</a:t>
            </a:r>
            <a:r>
              <a:rPr lang="en-US" altLang="en-US" i="1"/>
              <a:t>P</a:t>
            </a:r>
            <a:r>
              <a:rPr lang="en-US" altLang="en-US" baseline="-25000"/>
              <a:t>4</a:t>
            </a:r>
            <a:r>
              <a:rPr lang="en-US" altLang="en-US"/>
              <a:t>	0 0 2 	 4 3 1 </a:t>
            </a:r>
          </a:p>
          <a:p>
            <a:pPr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endParaRPr lang="en-US" altLang="en-US" sz="800"/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altLang="en-US"/>
              <a:t>Executing safety algorithm shows that sequence &lt; </a:t>
            </a:r>
            <a:r>
              <a:rPr lang="en-US" altLang="en-US" b="1" i="1"/>
              <a:t>P</a:t>
            </a:r>
            <a:r>
              <a:rPr lang="en-US" altLang="en-US" b="1" baseline="-25000"/>
              <a:t>1</a:t>
            </a:r>
            <a:r>
              <a:rPr lang="en-US" altLang="en-US" b="1"/>
              <a:t>, </a:t>
            </a:r>
            <a:r>
              <a:rPr lang="en-US" altLang="en-US" b="1" i="1"/>
              <a:t>P</a:t>
            </a:r>
            <a:r>
              <a:rPr lang="en-US" altLang="en-US" b="1" baseline="-25000"/>
              <a:t>3</a:t>
            </a:r>
            <a:r>
              <a:rPr lang="en-US" altLang="en-US" b="1"/>
              <a:t>, </a:t>
            </a:r>
            <a:r>
              <a:rPr lang="en-US" altLang="en-US" b="1" i="1"/>
              <a:t>P</a:t>
            </a:r>
            <a:r>
              <a:rPr lang="en-US" altLang="en-US" b="1" baseline="-25000"/>
              <a:t>4</a:t>
            </a:r>
            <a:r>
              <a:rPr lang="en-US" altLang="en-US" b="1"/>
              <a:t>, </a:t>
            </a:r>
            <a:r>
              <a:rPr lang="en-US" altLang="en-US" b="1" i="1"/>
              <a:t>P</a:t>
            </a:r>
            <a:r>
              <a:rPr lang="en-US" altLang="en-US" b="1" baseline="-25000"/>
              <a:t>0</a:t>
            </a:r>
            <a:r>
              <a:rPr lang="en-US" altLang="en-US" b="1"/>
              <a:t>, </a:t>
            </a:r>
            <a:r>
              <a:rPr lang="en-US" altLang="en-US" b="1" i="1"/>
              <a:t>P</a:t>
            </a:r>
            <a:r>
              <a:rPr lang="en-US" altLang="en-US" b="1" baseline="-25000"/>
              <a:t>2</a:t>
            </a:r>
            <a:r>
              <a:rPr lang="en-US" altLang="en-US"/>
              <a:t>&gt; satisfies safety requirement</a:t>
            </a:r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endParaRPr lang="en-US" altLang="en-US" sz="800"/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altLang="en-US"/>
              <a:t>Can request for (3,3,0) by </a:t>
            </a:r>
            <a:r>
              <a:rPr lang="en-US" altLang="en-US" b="1" i="1"/>
              <a:t>P</a:t>
            </a:r>
            <a:r>
              <a:rPr lang="en-US" altLang="en-US" b="1" baseline="-25000"/>
              <a:t>4</a:t>
            </a:r>
            <a:r>
              <a:rPr lang="en-US" altLang="en-US"/>
              <a:t> be granted?</a:t>
            </a:r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endParaRPr lang="en-US" altLang="en-US" sz="800"/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altLang="en-US"/>
              <a:t>Can request for (0,2,0) by </a:t>
            </a:r>
            <a:r>
              <a:rPr lang="en-US" altLang="en-US" b="1" i="1"/>
              <a:t>P</a:t>
            </a:r>
            <a:r>
              <a:rPr lang="en-US" altLang="en-US" b="1" baseline="-25000"/>
              <a:t>0</a:t>
            </a:r>
            <a:r>
              <a:rPr lang="en-US" altLang="en-US"/>
              <a:t> be granted?</a:t>
            </a:r>
          </a:p>
          <a:p>
            <a:pPr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endParaRPr lang="en-US" altLang="en-US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DDB3B8B-3E35-D0F5-8E6A-FDD7149B32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65413" y="198438"/>
            <a:ext cx="74215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Deadlock Detection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C64AFE92-82FD-F165-EEEC-EEEAD97D00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5700" y="1233489"/>
            <a:ext cx="7391400" cy="4530725"/>
          </a:xfrm>
        </p:spPr>
        <p:txBody>
          <a:bodyPr/>
          <a:lstStyle/>
          <a:p>
            <a:r>
              <a:rPr lang="en-US" altLang="en-US"/>
              <a:t>Allow system to enter deadlock state 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Detection algorithm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Recovery scheme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D6B6CCF0-0253-2123-BD93-796404C185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08300" y="188913"/>
            <a:ext cx="77724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Windows  Multithreaded C Program</a:t>
            </a:r>
          </a:p>
        </p:txBody>
      </p:sp>
      <p:pic>
        <p:nvPicPr>
          <p:cNvPr id="41987" name="Picture 1" descr="Screen Shot 2012-12-04 at 9.06.58 PM.png">
            <a:extLst>
              <a:ext uri="{FF2B5EF4-FFF2-40B4-BE49-F238E27FC236}">
                <a16:creationId xmlns:a16="http://schemas.microsoft.com/office/drawing/2014/main" id="{D3DB71A6-07DA-A3E4-F9AE-89D1BA33E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3" y="939800"/>
            <a:ext cx="5307012" cy="569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2878E66F-B86C-62B3-50A1-7B4CF26C65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67000" y="-141288"/>
            <a:ext cx="7772400" cy="844551"/>
          </a:xfrm>
        </p:spPr>
        <p:txBody>
          <a:bodyPr/>
          <a:lstStyle/>
          <a:p>
            <a:pPr eaLnBrk="1" hangingPunct="1"/>
            <a:r>
              <a:rPr lang="en-US" altLang="en-US" sz="2800"/>
              <a:t>Single Instance of Each Resource Type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87C20382-4776-EF75-7062-6FBE3A923D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51089" y="1173164"/>
            <a:ext cx="7585075" cy="4511675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Maintain </a:t>
            </a:r>
            <a:r>
              <a:rPr lang="en-US" altLang="en-US" b="1">
                <a:solidFill>
                  <a:srgbClr val="3366FF"/>
                </a:solidFill>
              </a:rPr>
              <a:t>wait-for </a:t>
            </a:r>
            <a:r>
              <a:rPr lang="en-US" altLang="en-US"/>
              <a:t>graph</a:t>
            </a:r>
          </a:p>
          <a:p>
            <a:pPr lvl="1"/>
            <a:r>
              <a:rPr lang="en-US" altLang="en-US"/>
              <a:t>Nodes are processes</a:t>
            </a:r>
          </a:p>
          <a:p>
            <a:pPr lvl="1"/>
            <a:r>
              <a:rPr lang="en-US" altLang="en-US" b="1" i="1"/>
              <a:t>P</a:t>
            </a:r>
            <a:r>
              <a:rPr lang="en-US" altLang="en-US" b="1" i="1" baseline="-25000"/>
              <a:t>i</a:t>
            </a:r>
            <a:r>
              <a:rPr lang="en-US" altLang="en-US" b="1"/>
              <a:t> </a:t>
            </a:r>
            <a:r>
              <a:rPr lang="en-US" altLang="en-US" b="1">
                <a:sym typeface="Symbol" panose="05050102010706020507" pitchFamily="18" charset="2"/>
              </a:rPr>
              <a:t> </a:t>
            </a:r>
            <a:r>
              <a:rPr lang="en-US" altLang="en-US" b="1" i="1">
                <a:sym typeface="Symbol" panose="05050102010706020507" pitchFamily="18" charset="2"/>
              </a:rPr>
              <a:t>P</a:t>
            </a:r>
            <a:r>
              <a:rPr lang="en-US" altLang="en-US" b="1" i="1" baseline="-25000">
                <a:sym typeface="Symbol" panose="05050102010706020507" pitchFamily="18" charset="2"/>
              </a:rPr>
              <a:t>j   </a:t>
            </a:r>
            <a:r>
              <a:rPr lang="en-US" altLang="en-US">
                <a:sym typeface="Symbol" panose="05050102010706020507" pitchFamily="18" charset="2"/>
              </a:rPr>
              <a:t>if </a:t>
            </a:r>
            <a:r>
              <a:rPr lang="en-US" altLang="en-US" b="1" i="1">
                <a:sym typeface="Symbol" panose="05050102010706020507" pitchFamily="18" charset="2"/>
              </a:rPr>
              <a:t>P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  <a:r>
              <a:rPr lang="en-US" altLang="en-US" i="1"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is waiting for</a:t>
            </a:r>
            <a:r>
              <a:rPr lang="en-US" altLang="en-US" i="1">
                <a:sym typeface="Symbol" panose="05050102010706020507" pitchFamily="18" charset="2"/>
              </a:rPr>
              <a:t> </a:t>
            </a:r>
            <a:r>
              <a:rPr lang="en-US" altLang="en-US" b="1" i="1">
                <a:sym typeface="Symbol" panose="05050102010706020507" pitchFamily="18" charset="2"/>
              </a:rPr>
              <a:t>P</a:t>
            </a:r>
            <a:r>
              <a:rPr lang="en-US" altLang="en-US" b="1" i="1" baseline="-25000">
                <a:sym typeface="Symbol" panose="05050102010706020507" pitchFamily="18" charset="2"/>
              </a:rPr>
              <a:t>j</a:t>
            </a:r>
            <a:br>
              <a:rPr lang="en-US" altLang="en-US" b="1" i="1">
                <a:sym typeface="Symbol" panose="05050102010706020507" pitchFamily="18" charset="2"/>
              </a:rPr>
            </a:br>
            <a:endParaRPr lang="en-US" altLang="en-US" b="1" i="1">
              <a:sym typeface="Symbol" panose="05050102010706020507" pitchFamily="18" charset="2"/>
            </a:endParaRPr>
          </a:p>
          <a:p>
            <a:r>
              <a:rPr lang="en-US" altLang="en-US"/>
              <a:t>Periodically invoke an algorithm that searches for a cycle in the graph. If there is a cycle, there exists a deadlock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r>
              <a:rPr lang="en-US" altLang="en-US"/>
              <a:t>An algorithm to detect a cycle in a graph requires an order of</a:t>
            </a:r>
            <a:r>
              <a:rPr lang="en-US" altLang="en-US" i="1"/>
              <a:t> </a:t>
            </a:r>
            <a:r>
              <a:rPr lang="en-US" altLang="en-US" b="1" i="1"/>
              <a:t>n</a:t>
            </a:r>
            <a:r>
              <a:rPr lang="en-US" altLang="en-US" b="1" baseline="30000"/>
              <a:t>2</a:t>
            </a:r>
            <a:r>
              <a:rPr lang="en-US" altLang="en-US" b="1"/>
              <a:t> </a:t>
            </a:r>
            <a:r>
              <a:rPr lang="en-US" altLang="en-US"/>
              <a:t>operations, where </a:t>
            </a:r>
            <a:r>
              <a:rPr lang="en-US" altLang="en-US" b="1" i="1"/>
              <a:t>n</a:t>
            </a:r>
            <a:r>
              <a:rPr lang="en-US" altLang="en-US"/>
              <a:t> is the number of vertices in the graph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64C79DC5-BF6E-F44B-2413-C4DF40F1AF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60663" y="266700"/>
            <a:ext cx="7751762" cy="457200"/>
          </a:xfrm>
        </p:spPr>
        <p:txBody>
          <a:bodyPr/>
          <a:lstStyle/>
          <a:p>
            <a:pPr eaLnBrk="1" hangingPunct="1"/>
            <a:r>
              <a:rPr lang="en-US" altLang="en-US" sz="2400"/>
              <a:t>Resource-Allocation Graph and  Wait-for Graph</a:t>
            </a:r>
          </a:p>
        </p:txBody>
      </p:sp>
      <p:sp>
        <p:nvSpPr>
          <p:cNvPr id="74755" name="Text Box 5">
            <a:extLst>
              <a:ext uri="{FF2B5EF4-FFF2-40B4-BE49-F238E27FC236}">
                <a16:creationId xmlns:a16="http://schemas.microsoft.com/office/drawing/2014/main" id="{A86021CB-06F7-8CA1-F13D-B9DB6E084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1825" y="5294313"/>
            <a:ext cx="2927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Resource-Allocation Graph</a:t>
            </a:r>
          </a:p>
        </p:txBody>
      </p:sp>
      <p:sp>
        <p:nvSpPr>
          <p:cNvPr id="74756" name="Text Box 6">
            <a:extLst>
              <a:ext uri="{FF2B5EF4-FFF2-40B4-BE49-F238E27FC236}">
                <a16:creationId xmlns:a16="http://schemas.microsoft.com/office/drawing/2014/main" id="{62B03ADE-737D-2100-68D9-D41A176F6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4125" y="5294313"/>
            <a:ext cx="3143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Corresponding wait-for graph</a:t>
            </a:r>
          </a:p>
        </p:txBody>
      </p:sp>
      <p:pic>
        <p:nvPicPr>
          <p:cNvPr id="74757" name="Picture 6" descr="7">
            <a:extLst>
              <a:ext uri="{FF2B5EF4-FFF2-40B4-BE49-F238E27FC236}">
                <a16:creationId xmlns:a16="http://schemas.microsoft.com/office/drawing/2014/main" id="{22581E7B-1E36-EAB0-2EB5-31A8352E4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1257300"/>
            <a:ext cx="5937250" cy="383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BAEC4A2B-DA88-0263-37C7-E46CF54D88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52750" y="161925"/>
            <a:ext cx="7772400" cy="6286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Several Instances of a Resource Type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F0B65BE8-6127-8452-0881-5D3A0664AB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6651" y="1187451"/>
            <a:ext cx="7015163" cy="3851275"/>
          </a:xfrm>
        </p:spPr>
        <p:txBody>
          <a:bodyPr/>
          <a:lstStyle/>
          <a:p>
            <a:r>
              <a:rPr lang="en-US" altLang="en-US" b="1">
                <a:solidFill>
                  <a:srgbClr val="000000"/>
                </a:solidFill>
              </a:rPr>
              <a:t>Available</a:t>
            </a:r>
            <a:r>
              <a:rPr lang="en-US" altLang="en-US" i="1"/>
              <a:t>:</a:t>
            </a:r>
            <a:r>
              <a:rPr lang="en-US" altLang="en-US"/>
              <a:t>  A vector of length </a:t>
            </a:r>
            <a:r>
              <a:rPr lang="en-US" altLang="en-US" b="1" i="1"/>
              <a:t>m</a:t>
            </a:r>
            <a:r>
              <a:rPr lang="en-US" altLang="en-US"/>
              <a:t> indicates the number of available resources of each type</a:t>
            </a:r>
          </a:p>
          <a:p>
            <a:r>
              <a:rPr lang="en-US" altLang="en-US" b="1">
                <a:solidFill>
                  <a:srgbClr val="000000"/>
                </a:solidFill>
              </a:rPr>
              <a:t>Allocation</a:t>
            </a:r>
            <a:r>
              <a:rPr lang="en-US" altLang="en-US" i="1"/>
              <a:t>:</a:t>
            </a:r>
            <a:r>
              <a:rPr lang="en-US" altLang="en-US"/>
              <a:t>  An </a:t>
            </a:r>
            <a:r>
              <a:rPr lang="en-US" altLang="en-US" b="1" i="1"/>
              <a:t>n </a:t>
            </a:r>
            <a:r>
              <a:rPr lang="en-US" altLang="en-US" b="1"/>
              <a:t>x</a:t>
            </a:r>
            <a:r>
              <a:rPr lang="en-US" altLang="en-US" b="1" i="1"/>
              <a:t> m</a:t>
            </a:r>
            <a:r>
              <a:rPr lang="en-US" altLang="en-US" b="1"/>
              <a:t> </a:t>
            </a:r>
            <a:r>
              <a:rPr lang="en-US" altLang="en-US"/>
              <a:t>matrix defines the number of resources of each type currently allocated to each process</a:t>
            </a:r>
          </a:p>
          <a:p>
            <a:r>
              <a:rPr lang="en-US" altLang="en-US" b="1">
                <a:solidFill>
                  <a:srgbClr val="000000"/>
                </a:solidFill>
              </a:rPr>
              <a:t>Request</a:t>
            </a:r>
            <a:r>
              <a:rPr lang="en-US" altLang="en-US" i="1"/>
              <a:t>:</a:t>
            </a:r>
            <a:r>
              <a:rPr lang="en-US" altLang="en-US"/>
              <a:t>  An </a:t>
            </a:r>
            <a:r>
              <a:rPr lang="en-US" altLang="en-US" b="1" i="1"/>
              <a:t>n </a:t>
            </a:r>
            <a:r>
              <a:rPr lang="en-US" altLang="en-US" b="1"/>
              <a:t>x</a:t>
            </a:r>
            <a:r>
              <a:rPr lang="en-US" altLang="en-US" b="1" i="1"/>
              <a:t> m</a:t>
            </a:r>
            <a:r>
              <a:rPr lang="en-US" altLang="en-US" b="1"/>
              <a:t> </a:t>
            </a:r>
            <a:r>
              <a:rPr lang="en-US" altLang="en-US"/>
              <a:t>matrix indicates the current request  of each process.  If </a:t>
            </a:r>
            <a:r>
              <a:rPr lang="en-US" altLang="en-US" b="1" i="1"/>
              <a:t>Request </a:t>
            </a:r>
            <a:r>
              <a:rPr lang="en-US" altLang="en-US" b="1"/>
              <a:t>[</a:t>
            </a:r>
            <a:r>
              <a:rPr lang="en-US" altLang="en-US" b="1" i="1"/>
              <a:t>i</a:t>
            </a:r>
            <a:r>
              <a:rPr lang="en-US" altLang="en-US" b="1"/>
              <a:t>][</a:t>
            </a:r>
            <a:r>
              <a:rPr lang="en-US" altLang="en-US" b="1" i="1"/>
              <a:t>j</a:t>
            </a:r>
            <a:r>
              <a:rPr lang="en-US" altLang="en-US" b="1"/>
              <a:t>] = </a:t>
            </a:r>
            <a:r>
              <a:rPr lang="en-US" altLang="en-US" b="1" i="1"/>
              <a:t>k</a:t>
            </a:r>
            <a:r>
              <a:rPr lang="en-US" altLang="en-US"/>
              <a:t>, then process</a:t>
            </a:r>
            <a:r>
              <a:rPr lang="en-US" altLang="en-US" i="1"/>
              <a:t> </a:t>
            </a:r>
            <a:r>
              <a:rPr lang="en-US" altLang="en-US" b="1" i="1"/>
              <a:t>P</a:t>
            </a:r>
            <a:r>
              <a:rPr lang="en-US" altLang="en-US" b="1" i="1" baseline="-25000"/>
              <a:t>i</a:t>
            </a:r>
            <a:r>
              <a:rPr lang="en-US" altLang="en-US"/>
              <a:t> is requesting</a:t>
            </a:r>
            <a:r>
              <a:rPr lang="en-US" altLang="en-US" i="1"/>
              <a:t> </a:t>
            </a:r>
            <a:r>
              <a:rPr lang="en-US" altLang="en-US" b="1" i="1"/>
              <a:t>k</a:t>
            </a:r>
            <a:r>
              <a:rPr lang="en-US" altLang="en-US"/>
              <a:t> more instances of resource type </a:t>
            </a:r>
            <a:r>
              <a:rPr lang="en-US" altLang="en-US" b="1" i="1"/>
              <a:t>R</a:t>
            </a:r>
            <a:r>
              <a:rPr lang="en-US" altLang="en-US" b="1" i="1" baseline="-25000"/>
              <a:t>j</a:t>
            </a:r>
            <a:r>
              <a:rPr lang="en-US" altLang="en-US"/>
              <a:t>.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4C4AA99E-5954-22E8-0868-BCBD3AEDDD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11400" y="152401"/>
            <a:ext cx="78994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Detection Algorithm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1F3AF317-63B1-9305-1993-6609311C53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9363" y="1233489"/>
            <a:ext cx="7753350" cy="4530725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/>
              <a:t>1.	Let </a:t>
            </a:r>
            <a:r>
              <a:rPr lang="en-US" altLang="en-US" b="1" i="1"/>
              <a:t>Work</a:t>
            </a:r>
            <a:r>
              <a:rPr lang="en-US" altLang="en-US"/>
              <a:t> and </a:t>
            </a:r>
            <a:r>
              <a:rPr lang="en-US" altLang="en-US" b="1" i="1"/>
              <a:t>Finish</a:t>
            </a:r>
            <a:r>
              <a:rPr lang="en-US" altLang="en-US"/>
              <a:t> be vectors of length </a:t>
            </a:r>
            <a:r>
              <a:rPr lang="en-US" altLang="en-US" b="1" i="1"/>
              <a:t>m</a:t>
            </a:r>
            <a:r>
              <a:rPr lang="en-US" altLang="en-US"/>
              <a:t> and </a:t>
            </a:r>
            <a:r>
              <a:rPr lang="en-US" altLang="en-US" b="1" i="1"/>
              <a:t>n</a:t>
            </a:r>
            <a:r>
              <a:rPr lang="en-US" altLang="en-US"/>
              <a:t>, respectively Initialize:</a:t>
            </a:r>
          </a:p>
          <a:p>
            <a:pPr marL="850900" lvl="1" indent="-393700">
              <a:buNone/>
            </a:pPr>
            <a:r>
              <a:rPr lang="en-US" altLang="en-US"/>
              <a:t>(a) </a:t>
            </a:r>
            <a:r>
              <a:rPr lang="en-US" altLang="en-US" b="1" i="1"/>
              <a:t>Work</a:t>
            </a:r>
            <a:r>
              <a:rPr lang="en-US" altLang="en-US" b="1"/>
              <a:t> = </a:t>
            </a:r>
            <a:r>
              <a:rPr lang="en-US" altLang="en-US" b="1" i="1"/>
              <a:t>Available</a:t>
            </a:r>
            <a:endParaRPr lang="en-US" altLang="en-US" b="1"/>
          </a:p>
          <a:p>
            <a:pPr marL="850900" lvl="1" indent="-393700">
              <a:buNone/>
            </a:pPr>
            <a:r>
              <a:rPr lang="en-US" altLang="en-US"/>
              <a:t>(b)	For </a:t>
            </a:r>
            <a:r>
              <a:rPr lang="en-US" altLang="en-US" b="1" i="1"/>
              <a:t>i</a:t>
            </a:r>
            <a:r>
              <a:rPr lang="en-US" altLang="en-US" b="1"/>
              <a:t> = 1,2, …,</a:t>
            </a:r>
            <a:r>
              <a:rPr lang="en-US" altLang="en-US" b="1" i="1"/>
              <a:t> n</a:t>
            </a:r>
            <a:r>
              <a:rPr lang="en-US" altLang="en-US"/>
              <a:t>, if </a:t>
            </a:r>
            <a:r>
              <a:rPr lang="en-US" altLang="en-US" b="1" i="1"/>
              <a:t>Allocation</a:t>
            </a:r>
            <a:r>
              <a:rPr lang="en-US" altLang="en-US" b="1" i="1" baseline="-25000"/>
              <a:t>i</a:t>
            </a:r>
            <a:r>
              <a:rPr lang="en-US" altLang="en-US" b="1"/>
              <a:t> </a:t>
            </a:r>
            <a:r>
              <a:rPr lang="en-US" altLang="en-US" b="1">
                <a:sym typeface="Symbol" panose="05050102010706020507" pitchFamily="18" charset="2"/>
              </a:rPr>
              <a:t> 0</a:t>
            </a:r>
            <a:r>
              <a:rPr lang="en-US" altLang="en-US">
                <a:sym typeface="Symbol" panose="05050102010706020507" pitchFamily="18" charset="2"/>
              </a:rPr>
              <a:t>, then </a:t>
            </a:r>
            <a:br>
              <a:rPr lang="en-US" altLang="en-US">
                <a:sym typeface="Symbol" panose="05050102010706020507" pitchFamily="18" charset="2"/>
              </a:rPr>
            </a:br>
            <a:r>
              <a:rPr lang="en-US" altLang="en-US" b="1" i="1">
                <a:sym typeface="Symbol" panose="05050102010706020507" pitchFamily="18" charset="2"/>
              </a:rPr>
              <a:t>Finish</a:t>
            </a:r>
            <a:r>
              <a:rPr lang="en-US" altLang="en-US" b="1">
                <a:sym typeface="Symbol" panose="05050102010706020507" pitchFamily="18" charset="2"/>
              </a:rPr>
              <a:t>[i] </a:t>
            </a:r>
            <a:r>
              <a:rPr lang="en-US" altLang="en-US" b="1" i="1">
                <a:sym typeface="Symbol" panose="05050102010706020507" pitchFamily="18" charset="2"/>
              </a:rPr>
              <a:t>= false</a:t>
            </a:r>
            <a:r>
              <a:rPr lang="en-US" altLang="en-US">
                <a:sym typeface="Symbol" panose="05050102010706020507" pitchFamily="18" charset="2"/>
              </a:rPr>
              <a:t>; otherwise, </a:t>
            </a:r>
            <a:r>
              <a:rPr lang="en-US" altLang="en-US" b="1" i="1">
                <a:sym typeface="Symbol" panose="05050102010706020507" pitchFamily="18" charset="2"/>
              </a:rPr>
              <a:t>Finish</a:t>
            </a:r>
            <a:r>
              <a:rPr lang="en-US" altLang="en-US" b="1">
                <a:sym typeface="Symbol" panose="05050102010706020507" pitchFamily="18" charset="2"/>
              </a:rPr>
              <a:t>[i] = </a:t>
            </a:r>
            <a:r>
              <a:rPr lang="en-US" altLang="en-US" b="1" i="1">
                <a:sym typeface="Symbol" panose="05050102010706020507" pitchFamily="18" charset="2"/>
              </a:rPr>
              <a:t>true</a:t>
            </a:r>
          </a:p>
          <a:p>
            <a:pPr marL="850900" lvl="1" indent="-393700">
              <a:buNone/>
            </a:pPr>
            <a:endParaRPr lang="en-US" altLang="en-US">
              <a:sym typeface="Symbol" panose="05050102010706020507" pitchFamily="18" charset="2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/>
              <a:t>2.	Find an index </a:t>
            </a:r>
            <a:r>
              <a:rPr lang="en-US" altLang="en-US" b="1" i="1"/>
              <a:t>i</a:t>
            </a:r>
            <a:r>
              <a:rPr lang="en-US" altLang="en-US" i="1"/>
              <a:t> </a:t>
            </a:r>
            <a:r>
              <a:rPr lang="en-US" altLang="en-US"/>
              <a:t>such that both:</a:t>
            </a:r>
          </a:p>
          <a:p>
            <a:pPr marL="850900" lvl="1" indent="-393700">
              <a:buNone/>
            </a:pPr>
            <a:r>
              <a:rPr lang="en-US" altLang="en-US"/>
              <a:t>(a)	</a:t>
            </a:r>
            <a:r>
              <a:rPr lang="en-US" altLang="en-US" b="1" i="1"/>
              <a:t>Finish</a:t>
            </a:r>
            <a:r>
              <a:rPr lang="en-US" altLang="en-US" b="1"/>
              <a:t>[</a:t>
            </a:r>
            <a:r>
              <a:rPr lang="en-US" altLang="en-US" b="1" i="1"/>
              <a:t>i</a:t>
            </a:r>
            <a:r>
              <a:rPr lang="en-US" altLang="en-US" b="1"/>
              <a:t>] == </a:t>
            </a:r>
            <a:r>
              <a:rPr lang="en-US" altLang="en-US" b="1" i="1"/>
              <a:t>false</a:t>
            </a:r>
            <a:endParaRPr lang="en-US" altLang="en-US" b="1"/>
          </a:p>
          <a:p>
            <a:pPr marL="850900" lvl="1" indent="-393700">
              <a:buNone/>
            </a:pPr>
            <a:r>
              <a:rPr lang="en-US" altLang="en-US"/>
              <a:t>(b)	</a:t>
            </a:r>
            <a:r>
              <a:rPr lang="en-US" altLang="en-US" b="1" i="1"/>
              <a:t>Request</a:t>
            </a:r>
            <a:r>
              <a:rPr lang="en-US" altLang="en-US" b="1" i="1" baseline="-25000"/>
              <a:t>i</a:t>
            </a:r>
            <a:r>
              <a:rPr lang="en-US" altLang="en-US" b="1"/>
              <a:t> </a:t>
            </a:r>
            <a:r>
              <a:rPr lang="en-US" altLang="en-US" b="1">
                <a:sym typeface="Symbol" panose="05050102010706020507" pitchFamily="18" charset="2"/>
              </a:rPr>
              <a:t> </a:t>
            </a:r>
            <a:r>
              <a:rPr lang="en-US" altLang="en-US" b="1" i="1">
                <a:sym typeface="Symbol" panose="05050102010706020507" pitchFamily="18" charset="2"/>
              </a:rPr>
              <a:t>Work</a:t>
            </a:r>
            <a:br>
              <a:rPr lang="en-US" altLang="en-US" b="1" i="1">
                <a:sym typeface="Symbol" panose="05050102010706020507" pitchFamily="18" charset="2"/>
              </a:rPr>
            </a:br>
            <a:endParaRPr lang="en-US" altLang="en-US" b="1">
              <a:sym typeface="Symbol" panose="05050102010706020507" pitchFamily="18" charset="2"/>
            </a:endParaRPr>
          </a:p>
          <a:p>
            <a:pPr marL="850900" lvl="1" indent="-393700">
              <a:buNone/>
            </a:pPr>
            <a:r>
              <a:rPr lang="en-US" altLang="en-US">
                <a:sym typeface="Symbol" panose="05050102010706020507" pitchFamily="18" charset="2"/>
              </a:rPr>
              <a:t>If no such </a:t>
            </a:r>
            <a:r>
              <a:rPr lang="en-US" altLang="en-US" b="1" i="1">
                <a:sym typeface="Symbol" panose="05050102010706020507" pitchFamily="18" charset="2"/>
              </a:rPr>
              <a:t>i</a:t>
            </a:r>
            <a:r>
              <a:rPr lang="en-US" altLang="en-US" b="1"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exists, go to step 4</a:t>
            </a:r>
            <a:endParaRPr lang="en-US" altLang="en-US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5409A95C-6C63-BC6C-4EEE-4504961935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52714" y="214313"/>
            <a:ext cx="75580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Detection Algorithm (Cont.)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ED577C1D-BF4E-70C7-9CDB-3FA63C5905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71738" y="1171576"/>
            <a:ext cx="7218362" cy="229711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/>
              <a:t>3.	</a:t>
            </a:r>
            <a:r>
              <a:rPr lang="en-US" altLang="en-US" b="1" i="1"/>
              <a:t>Work</a:t>
            </a:r>
            <a:r>
              <a:rPr lang="en-US" altLang="en-US" b="1"/>
              <a:t> = </a:t>
            </a:r>
            <a:r>
              <a:rPr lang="en-US" altLang="en-US" b="1" i="1"/>
              <a:t>Work</a:t>
            </a:r>
            <a:r>
              <a:rPr lang="en-US" altLang="en-US" b="1"/>
              <a:t> + </a:t>
            </a:r>
            <a:r>
              <a:rPr lang="en-US" altLang="en-US" b="1" i="1"/>
              <a:t>Allocation</a:t>
            </a:r>
            <a:r>
              <a:rPr lang="en-US" altLang="en-US" b="1" i="1" baseline="-25000"/>
              <a:t>i</a:t>
            </a:r>
            <a:br>
              <a:rPr lang="en-US" altLang="en-US" b="1"/>
            </a:br>
            <a:r>
              <a:rPr lang="en-US" altLang="en-US" b="1" i="1"/>
              <a:t>Finish</a:t>
            </a:r>
            <a:r>
              <a:rPr lang="en-US" altLang="en-US" b="1"/>
              <a:t>[</a:t>
            </a:r>
            <a:r>
              <a:rPr lang="en-US" altLang="en-US" b="1" i="1"/>
              <a:t>i</a:t>
            </a:r>
            <a:r>
              <a:rPr lang="en-US" altLang="en-US" b="1"/>
              <a:t>] = </a:t>
            </a:r>
            <a:r>
              <a:rPr lang="en-US" altLang="en-US" b="1" i="1"/>
              <a:t>true</a:t>
            </a:r>
            <a:br>
              <a:rPr lang="en-US" altLang="en-US" b="1"/>
            </a:br>
            <a:r>
              <a:rPr lang="en-US" altLang="en-US"/>
              <a:t>go to step 2</a:t>
            </a:r>
            <a:br>
              <a:rPr lang="en-US" altLang="en-US"/>
            </a:br>
            <a:endParaRPr lang="en-US" altLang="en-US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/>
              <a:t>4.	If </a:t>
            </a:r>
            <a:r>
              <a:rPr lang="en-US" altLang="en-US" b="1" i="1"/>
              <a:t>Finish[i] == false</a:t>
            </a:r>
            <a:r>
              <a:rPr lang="en-US" altLang="en-US"/>
              <a:t>, for some </a:t>
            </a:r>
            <a:r>
              <a:rPr lang="en-US" altLang="en-US" b="1" i="1"/>
              <a:t>i</a:t>
            </a:r>
            <a:r>
              <a:rPr lang="en-US" altLang="en-US"/>
              <a:t>, 1 </a:t>
            </a:r>
            <a:r>
              <a:rPr lang="en-US" altLang="en-US">
                <a:sym typeface="Symbol" panose="05050102010706020507" pitchFamily="18" charset="2"/>
              </a:rPr>
              <a:t> </a:t>
            </a:r>
            <a:r>
              <a:rPr lang="en-US" altLang="en-US" b="1" i="1">
                <a:sym typeface="Symbol" panose="05050102010706020507" pitchFamily="18" charset="2"/>
              </a:rPr>
              <a:t>i</a:t>
            </a:r>
            <a:r>
              <a:rPr lang="en-US" altLang="en-US">
                <a:sym typeface="Symbol" panose="05050102010706020507" pitchFamily="18" charset="2"/>
              </a:rPr>
              <a:t>   </a:t>
            </a:r>
            <a:r>
              <a:rPr lang="en-US" altLang="en-US" b="1" i="1">
                <a:sym typeface="Symbol" panose="05050102010706020507" pitchFamily="18" charset="2"/>
              </a:rPr>
              <a:t>n</a:t>
            </a:r>
            <a:r>
              <a:rPr lang="en-US" altLang="en-US">
                <a:sym typeface="Symbol" panose="05050102010706020507" pitchFamily="18" charset="2"/>
              </a:rPr>
              <a:t>, then the system is in deadlock state. Moreover, if </a:t>
            </a:r>
            <a:r>
              <a:rPr lang="en-US" altLang="en-US" b="1" i="1">
                <a:sym typeface="Symbol" panose="05050102010706020507" pitchFamily="18" charset="2"/>
              </a:rPr>
              <a:t>Finish</a:t>
            </a:r>
            <a:r>
              <a:rPr lang="en-US" altLang="en-US" b="1">
                <a:sym typeface="Symbol" panose="05050102010706020507" pitchFamily="18" charset="2"/>
              </a:rPr>
              <a:t>[</a:t>
            </a:r>
            <a:r>
              <a:rPr lang="en-US" altLang="en-US" b="1" i="1">
                <a:sym typeface="Symbol" panose="05050102010706020507" pitchFamily="18" charset="2"/>
              </a:rPr>
              <a:t>i</a:t>
            </a:r>
            <a:r>
              <a:rPr lang="en-US" altLang="en-US" b="1">
                <a:sym typeface="Symbol" panose="05050102010706020507" pitchFamily="18" charset="2"/>
              </a:rPr>
              <a:t>] == </a:t>
            </a:r>
            <a:r>
              <a:rPr lang="en-US" altLang="en-US" b="1" i="1">
                <a:sym typeface="Symbol" panose="05050102010706020507" pitchFamily="18" charset="2"/>
              </a:rPr>
              <a:t>false</a:t>
            </a:r>
            <a:r>
              <a:rPr lang="en-US" altLang="en-US">
                <a:sym typeface="Symbol" panose="05050102010706020507" pitchFamily="18" charset="2"/>
              </a:rPr>
              <a:t>, then </a:t>
            </a:r>
            <a:r>
              <a:rPr lang="en-US" altLang="en-US" b="1" i="1">
                <a:sym typeface="Symbol" panose="05050102010706020507" pitchFamily="18" charset="2"/>
              </a:rPr>
              <a:t>P</a:t>
            </a:r>
            <a:r>
              <a:rPr lang="en-US" altLang="en-US" b="1" i="1" baseline="-25000">
                <a:sym typeface="Symbol" panose="05050102010706020507" pitchFamily="18" charset="2"/>
              </a:rPr>
              <a:t>i</a:t>
            </a:r>
            <a:r>
              <a:rPr lang="en-US" altLang="en-US">
                <a:sym typeface="Symbol" panose="05050102010706020507" pitchFamily="18" charset="2"/>
              </a:rPr>
              <a:t> is deadlocked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>
                <a:sym typeface="Symbol" panose="05050102010706020507" pitchFamily="18" charset="2"/>
              </a:rPr>
              <a:t>	</a:t>
            </a:r>
            <a:endParaRPr lang="en-US" altLang="en-US"/>
          </a:p>
        </p:txBody>
      </p:sp>
      <p:sp>
        <p:nvSpPr>
          <p:cNvPr id="80900" name="Text Box 4">
            <a:extLst>
              <a:ext uri="{FF2B5EF4-FFF2-40B4-BE49-F238E27FC236}">
                <a16:creationId xmlns:a16="http://schemas.microsoft.com/office/drawing/2014/main" id="{5A0812DC-412D-ED1E-DE3E-4CC08B650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6488" y="3824288"/>
            <a:ext cx="7694612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solidFill>
                  <a:srgbClr val="FF0066"/>
                </a:solidFill>
                <a:sym typeface="Symbol" panose="05050102010706020507" pitchFamily="18" charset="2"/>
              </a:rPr>
              <a:t>Algorithm requires an order of O(</a:t>
            </a:r>
            <a:r>
              <a:rPr kumimoji="0" lang="en-US" altLang="en-US" b="1" i="1">
                <a:solidFill>
                  <a:srgbClr val="FF0066"/>
                </a:solidFill>
                <a:sym typeface="Symbol" panose="05050102010706020507" pitchFamily="18" charset="2"/>
              </a:rPr>
              <a:t>m </a:t>
            </a:r>
            <a:r>
              <a:rPr kumimoji="0" lang="en-US" altLang="en-US" b="1">
                <a:solidFill>
                  <a:srgbClr val="FF0066"/>
                </a:solidFill>
                <a:sym typeface="Symbol" panose="05050102010706020507" pitchFamily="18" charset="2"/>
              </a:rPr>
              <a:t>x</a:t>
            </a:r>
            <a:r>
              <a:rPr kumimoji="0" lang="en-US" altLang="en-US" b="1" i="1">
                <a:solidFill>
                  <a:srgbClr val="FF0066"/>
                </a:solidFill>
                <a:sym typeface="Symbol" panose="05050102010706020507" pitchFamily="18" charset="2"/>
              </a:rPr>
              <a:t> n</a:t>
            </a:r>
            <a:r>
              <a:rPr kumimoji="0" lang="en-US" altLang="en-US" b="1" baseline="30000">
                <a:solidFill>
                  <a:srgbClr val="FF0066"/>
                </a:solidFill>
                <a:sym typeface="Symbol" panose="05050102010706020507" pitchFamily="18" charset="2"/>
              </a:rPr>
              <a:t>2</a:t>
            </a:r>
            <a:r>
              <a:rPr kumimoji="0" lang="en-US" altLang="en-US" b="1">
                <a:solidFill>
                  <a:srgbClr val="FF0066"/>
                </a:solidFill>
                <a:sym typeface="Symbol" panose="05050102010706020507" pitchFamily="18" charset="2"/>
              </a:rPr>
              <a:t>) operations to detect whether the system is in deadlocked state</a:t>
            </a:r>
            <a:endParaRPr kumimoji="0" lang="en-US" altLang="en-US">
              <a:solidFill>
                <a:srgbClr val="FF0066"/>
              </a:solidFill>
            </a:endParaRP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kumimoji="0" lang="en-US" altLang="en-US">
              <a:solidFill>
                <a:srgbClr val="FF0066"/>
              </a:solidFill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91EAE8D6-FF40-F372-C5C7-4EC7A333F5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46350" y="214313"/>
            <a:ext cx="766445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Example of Detection Algorithm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608174BA-5552-1EDA-95C6-640E8D7417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5701" y="1108076"/>
            <a:ext cx="8037513" cy="5121275"/>
          </a:xfrm>
        </p:spPr>
        <p:txBody>
          <a:bodyPr>
            <a:normAutofit fontScale="85000" lnSpcReduction="20000"/>
          </a:bodyPr>
          <a:lstStyle/>
          <a:p>
            <a:pPr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altLang="en-US"/>
              <a:t>Five processes </a:t>
            </a:r>
            <a:r>
              <a:rPr lang="en-US" altLang="en-US" b="1" i="1"/>
              <a:t>P</a:t>
            </a:r>
            <a:r>
              <a:rPr lang="en-US" altLang="en-US" b="1" baseline="-25000"/>
              <a:t>0</a:t>
            </a:r>
            <a:r>
              <a:rPr lang="en-US" altLang="en-US"/>
              <a:t> through </a:t>
            </a:r>
            <a:r>
              <a:rPr lang="en-US" altLang="en-US" b="1" i="1"/>
              <a:t>P</a:t>
            </a:r>
            <a:r>
              <a:rPr lang="en-US" altLang="en-US" b="1" baseline="-25000"/>
              <a:t>4</a:t>
            </a:r>
            <a:r>
              <a:rPr lang="en-US" altLang="en-US"/>
              <a:t>;</a:t>
            </a:r>
            <a:r>
              <a:rPr lang="en-US" altLang="en-US" baseline="-25000"/>
              <a:t> </a:t>
            </a:r>
            <a:r>
              <a:rPr lang="en-US" altLang="en-US"/>
              <a:t>three resource types </a:t>
            </a:r>
            <a:br>
              <a:rPr lang="en-US" altLang="en-US"/>
            </a:br>
            <a:r>
              <a:rPr lang="en-US" altLang="en-US"/>
              <a:t>A (7 instances), </a:t>
            </a:r>
            <a:r>
              <a:rPr lang="en-US" altLang="en-US" i="1"/>
              <a:t>B </a:t>
            </a:r>
            <a:r>
              <a:rPr lang="en-US" altLang="en-US"/>
              <a:t>(2 instances), and </a:t>
            </a:r>
            <a:r>
              <a:rPr lang="en-US" altLang="en-US" i="1"/>
              <a:t>C</a:t>
            </a:r>
            <a:r>
              <a:rPr lang="en-US" altLang="en-US"/>
              <a:t> (6 instances)</a:t>
            </a:r>
          </a:p>
          <a:p>
            <a:pPr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endParaRPr lang="en-US" altLang="en-US"/>
          </a:p>
          <a:p>
            <a:pPr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altLang="en-US"/>
              <a:t>Snapshot at time </a:t>
            </a:r>
            <a:r>
              <a:rPr lang="en-US" altLang="en-US" b="1" i="1"/>
              <a:t>T</a:t>
            </a:r>
            <a:r>
              <a:rPr lang="en-US" altLang="en-US" b="1" baseline="-25000"/>
              <a:t>0</a:t>
            </a:r>
            <a:r>
              <a:rPr lang="en-US" altLang="en-US"/>
              <a:t>:</a:t>
            </a:r>
          </a:p>
          <a:p>
            <a:pPr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altLang="en-US"/>
              <a:t>			 </a:t>
            </a:r>
            <a:r>
              <a:rPr lang="en-US" altLang="en-US" i="1" u="sng"/>
              <a:t>Allocation</a:t>
            </a:r>
            <a:r>
              <a:rPr lang="en-US" altLang="en-US" i="1"/>
              <a:t>	</a:t>
            </a:r>
            <a:r>
              <a:rPr lang="en-US" altLang="en-US" i="1" u="sng"/>
              <a:t>Request</a:t>
            </a:r>
            <a:r>
              <a:rPr lang="en-US" altLang="en-US" i="1"/>
              <a:t>	</a:t>
            </a:r>
            <a:r>
              <a:rPr lang="en-US" altLang="en-US" i="1" u="sng"/>
              <a:t>Available</a:t>
            </a:r>
          </a:p>
          <a:p>
            <a:pPr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altLang="en-US"/>
              <a:t>			</a:t>
            </a:r>
            <a:r>
              <a:rPr lang="en-US" altLang="en-US" i="1"/>
              <a:t>A B C 	  A B C 	A B C</a:t>
            </a:r>
          </a:p>
          <a:p>
            <a:pPr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altLang="en-US"/>
              <a:t>	        </a:t>
            </a:r>
            <a:r>
              <a:rPr lang="en-US" altLang="en-US" i="1"/>
              <a:t>P</a:t>
            </a:r>
            <a:r>
              <a:rPr lang="en-US" altLang="en-US" baseline="-25000"/>
              <a:t>0</a:t>
            </a:r>
            <a:r>
              <a:rPr lang="en-US" altLang="en-US"/>
              <a:t>	          0 1 0             0 0 0 	0 0 0</a:t>
            </a:r>
          </a:p>
          <a:p>
            <a:pPr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altLang="en-US" i="1"/>
              <a:t>             P</a:t>
            </a:r>
            <a:r>
              <a:rPr lang="en-US" altLang="en-US" baseline="-25000"/>
              <a:t>1</a:t>
            </a:r>
            <a:r>
              <a:rPr lang="en-US" altLang="en-US"/>
              <a:t>	          	2 0 0 	  2 0 2</a:t>
            </a:r>
          </a:p>
          <a:p>
            <a:pPr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altLang="en-US" i="1"/>
              <a:t>             P</a:t>
            </a:r>
            <a:r>
              <a:rPr lang="en-US" altLang="en-US" baseline="-25000"/>
              <a:t>2</a:t>
            </a:r>
            <a:r>
              <a:rPr lang="en-US" altLang="en-US"/>
              <a:t>		          3 0 3             0 0 0 </a:t>
            </a:r>
          </a:p>
          <a:p>
            <a:pPr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altLang="en-US" i="1"/>
              <a:t>             P</a:t>
            </a:r>
            <a:r>
              <a:rPr lang="en-US" altLang="en-US" baseline="-25000"/>
              <a:t>3</a:t>
            </a:r>
            <a:r>
              <a:rPr lang="en-US" altLang="en-US"/>
              <a:t>		2 1 1 	   1 0 0 </a:t>
            </a:r>
          </a:p>
          <a:p>
            <a:pPr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altLang="en-US"/>
              <a:t>	       </a:t>
            </a:r>
            <a:r>
              <a:rPr lang="en-US" altLang="en-US" i="1"/>
              <a:t>P</a:t>
            </a:r>
            <a:r>
              <a:rPr lang="en-US" altLang="en-US" baseline="-25000"/>
              <a:t>4	</a:t>
            </a:r>
            <a:r>
              <a:rPr lang="en-US" altLang="en-US"/>
              <a:t>	0 0 2 	   0 0 2</a:t>
            </a:r>
          </a:p>
          <a:p>
            <a:pPr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endParaRPr lang="en-US" altLang="en-US"/>
          </a:p>
          <a:p>
            <a:pPr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altLang="en-US"/>
              <a:t>Sequence &lt;</a:t>
            </a:r>
            <a:r>
              <a:rPr lang="en-US" altLang="en-US" b="1" i="1"/>
              <a:t>P</a:t>
            </a:r>
            <a:r>
              <a:rPr lang="en-US" altLang="en-US" b="1" i="1" baseline="-25000"/>
              <a:t>0</a:t>
            </a:r>
            <a:r>
              <a:rPr lang="en-US" altLang="en-US" b="1" i="1"/>
              <a:t>, P</a:t>
            </a:r>
            <a:r>
              <a:rPr lang="en-US" altLang="en-US" b="1" i="1" baseline="-25000"/>
              <a:t>2</a:t>
            </a:r>
            <a:r>
              <a:rPr lang="en-US" altLang="en-US" b="1" i="1"/>
              <a:t>, P</a:t>
            </a:r>
            <a:r>
              <a:rPr lang="en-US" altLang="en-US" b="1" i="1" baseline="-25000"/>
              <a:t>3</a:t>
            </a:r>
            <a:r>
              <a:rPr lang="en-US" altLang="en-US" b="1" i="1"/>
              <a:t>, P</a:t>
            </a:r>
            <a:r>
              <a:rPr lang="en-US" altLang="en-US" b="1" i="1" baseline="-25000"/>
              <a:t>1</a:t>
            </a:r>
            <a:r>
              <a:rPr lang="en-US" altLang="en-US" b="1" i="1"/>
              <a:t>, P</a:t>
            </a:r>
            <a:r>
              <a:rPr lang="en-US" altLang="en-US" b="1" i="1" baseline="-25000"/>
              <a:t>4</a:t>
            </a:r>
            <a:r>
              <a:rPr lang="en-US" altLang="en-US"/>
              <a:t>&gt; will result in </a:t>
            </a:r>
            <a:r>
              <a:rPr lang="en-US" altLang="en-US" b="1" i="1"/>
              <a:t>Finish[i] = true </a:t>
            </a:r>
            <a:r>
              <a:rPr lang="en-US" altLang="en-US"/>
              <a:t>for all </a:t>
            </a:r>
            <a:r>
              <a:rPr lang="en-US" altLang="en-US" b="1" i="1"/>
              <a:t>i</a:t>
            </a:r>
            <a:endParaRPr lang="en-US" altLang="en-US" b="1"/>
          </a:p>
          <a:p>
            <a:pPr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endParaRPr lang="en-US" altLang="en-US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872BF8AD-D328-D694-B7DB-5A9E02D517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143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Example (Cont.)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5230EC53-5E30-4791-818B-8EE79D211C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0451" y="1233489"/>
            <a:ext cx="7781925" cy="5037137"/>
          </a:xfrm>
        </p:spPr>
        <p:txBody>
          <a:bodyPr>
            <a:normAutofit fontScale="92500" lnSpcReduction="20000"/>
          </a:bodyPr>
          <a:lstStyle/>
          <a:p>
            <a:pPr>
              <a:tabLst>
                <a:tab pos="2800350" algn="l"/>
                <a:tab pos="3708400" algn="ctr"/>
              </a:tabLst>
            </a:pPr>
            <a:r>
              <a:rPr lang="en-US" altLang="en-US" b="1" i="1"/>
              <a:t>P</a:t>
            </a:r>
            <a:r>
              <a:rPr lang="en-US" altLang="en-US" b="1" baseline="-25000"/>
              <a:t>2</a:t>
            </a:r>
            <a:r>
              <a:rPr lang="en-US" altLang="en-US"/>
              <a:t> requests an additional instance of type</a:t>
            </a:r>
            <a:r>
              <a:rPr lang="en-US" altLang="en-US" i="1"/>
              <a:t> </a:t>
            </a:r>
            <a:r>
              <a:rPr lang="en-US" altLang="en-US" b="1" i="1"/>
              <a:t>C</a:t>
            </a:r>
            <a:endParaRPr lang="en-US" altLang="en-US" b="1"/>
          </a:p>
          <a:p>
            <a:pPr>
              <a:buNone/>
              <a:tabLst>
                <a:tab pos="2800350" algn="l"/>
                <a:tab pos="3708400" algn="ctr"/>
              </a:tabLst>
            </a:pPr>
            <a:r>
              <a:rPr lang="en-US" altLang="en-US"/>
              <a:t>			</a:t>
            </a:r>
            <a:r>
              <a:rPr lang="en-US" altLang="en-US" i="1" u="sng"/>
              <a:t>Request</a:t>
            </a:r>
            <a:endParaRPr lang="en-US" altLang="en-US" i="1"/>
          </a:p>
          <a:p>
            <a:pPr>
              <a:buNone/>
              <a:tabLst>
                <a:tab pos="2800350" algn="l"/>
                <a:tab pos="3708400" algn="ctr"/>
              </a:tabLst>
            </a:pPr>
            <a:r>
              <a:rPr lang="en-US" altLang="en-US" i="1"/>
              <a:t>			A B C</a:t>
            </a:r>
          </a:p>
          <a:p>
            <a:pPr>
              <a:buNone/>
              <a:tabLst>
                <a:tab pos="2800350" algn="l"/>
                <a:tab pos="3708400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0</a:t>
            </a:r>
            <a:r>
              <a:rPr lang="en-US" altLang="en-US"/>
              <a:t>	0 0 0</a:t>
            </a:r>
          </a:p>
          <a:p>
            <a:pPr>
              <a:buNone/>
              <a:tabLst>
                <a:tab pos="2800350" algn="l"/>
                <a:tab pos="3708400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1</a:t>
            </a:r>
            <a:r>
              <a:rPr lang="en-US" altLang="en-US"/>
              <a:t>	2 0 2</a:t>
            </a:r>
          </a:p>
          <a:p>
            <a:pPr>
              <a:buNone/>
              <a:tabLst>
                <a:tab pos="2800350" algn="l"/>
                <a:tab pos="3708400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2</a:t>
            </a:r>
            <a:r>
              <a:rPr lang="en-US" altLang="en-US"/>
              <a:t>	0 0 1</a:t>
            </a:r>
          </a:p>
          <a:p>
            <a:pPr>
              <a:buNone/>
              <a:tabLst>
                <a:tab pos="2800350" algn="l"/>
                <a:tab pos="3708400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3</a:t>
            </a:r>
            <a:r>
              <a:rPr lang="en-US" altLang="en-US"/>
              <a:t>	1 0 0 </a:t>
            </a:r>
          </a:p>
          <a:p>
            <a:pPr>
              <a:buNone/>
              <a:tabLst>
                <a:tab pos="2800350" algn="l"/>
                <a:tab pos="3708400" algn="ctr"/>
              </a:tabLst>
            </a:pPr>
            <a:r>
              <a:rPr lang="en-US" altLang="en-US"/>
              <a:t>		 </a:t>
            </a:r>
            <a:r>
              <a:rPr lang="en-US" altLang="en-US" i="1"/>
              <a:t>P</a:t>
            </a:r>
            <a:r>
              <a:rPr lang="en-US" altLang="en-US" baseline="-25000"/>
              <a:t>4</a:t>
            </a:r>
            <a:r>
              <a:rPr lang="en-US" altLang="en-US"/>
              <a:t>	0 0 2</a:t>
            </a:r>
          </a:p>
          <a:p>
            <a:pPr>
              <a:buNone/>
              <a:tabLst>
                <a:tab pos="2800350" algn="l"/>
                <a:tab pos="3708400" algn="ctr"/>
              </a:tabLst>
            </a:pPr>
            <a:endParaRPr lang="en-US" altLang="en-US" sz="800"/>
          </a:p>
          <a:p>
            <a:pPr>
              <a:tabLst>
                <a:tab pos="2800350" algn="l"/>
                <a:tab pos="3708400" algn="ctr"/>
              </a:tabLst>
            </a:pPr>
            <a:r>
              <a:rPr lang="en-US" altLang="en-US"/>
              <a:t>State of system?</a:t>
            </a:r>
          </a:p>
          <a:p>
            <a:pPr lvl="1">
              <a:tabLst>
                <a:tab pos="2800350" algn="l"/>
                <a:tab pos="3708400" algn="ctr"/>
              </a:tabLst>
            </a:pPr>
            <a:r>
              <a:rPr lang="en-US" altLang="en-US"/>
              <a:t>Can reclaim resources held by process </a:t>
            </a:r>
            <a:r>
              <a:rPr lang="en-US" altLang="en-US" b="1" i="1"/>
              <a:t>P</a:t>
            </a:r>
            <a:r>
              <a:rPr lang="en-US" altLang="en-US" b="1" baseline="-25000"/>
              <a:t>0</a:t>
            </a:r>
            <a:r>
              <a:rPr lang="en-US" altLang="en-US"/>
              <a:t>, but insufficient resources to fulfill other processes; requests</a:t>
            </a:r>
          </a:p>
          <a:p>
            <a:pPr lvl="1">
              <a:tabLst>
                <a:tab pos="2800350" algn="l"/>
                <a:tab pos="3708400" algn="ctr"/>
              </a:tabLst>
            </a:pPr>
            <a:r>
              <a:rPr lang="en-US" altLang="en-US"/>
              <a:t>Deadlock exists, consisting of processes </a:t>
            </a:r>
            <a:r>
              <a:rPr lang="en-US" altLang="en-US" b="1" i="1"/>
              <a:t>P</a:t>
            </a:r>
            <a:r>
              <a:rPr lang="en-US" altLang="en-US" b="1" baseline="-25000"/>
              <a:t>1</a:t>
            </a:r>
            <a:r>
              <a:rPr lang="en-US" altLang="en-US" b="1"/>
              <a:t>, </a:t>
            </a:r>
            <a:r>
              <a:rPr lang="en-US" altLang="en-US" b="1" baseline="-25000"/>
              <a:t> </a:t>
            </a:r>
            <a:r>
              <a:rPr lang="en-US" altLang="en-US" b="1" i="1"/>
              <a:t>P</a:t>
            </a:r>
            <a:r>
              <a:rPr lang="en-US" altLang="en-US" b="1" baseline="-25000"/>
              <a:t>2</a:t>
            </a:r>
            <a:r>
              <a:rPr lang="en-US" altLang="en-US" b="1"/>
              <a:t>, </a:t>
            </a:r>
            <a:r>
              <a:rPr lang="en-US" altLang="en-US" b="1" i="1"/>
              <a:t>P</a:t>
            </a:r>
            <a:r>
              <a:rPr lang="en-US" altLang="en-US" b="1" baseline="-25000"/>
              <a:t>3</a:t>
            </a:r>
            <a:r>
              <a:rPr lang="en-US" altLang="en-US"/>
              <a:t>, and </a:t>
            </a:r>
            <a:r>
              <a:rPr lang="en-US" altLang="en-US" b="1" i="1"/>
              <a:t>P</a:t>
            </a:r>
            <a:r>
              <a:rPr lang="en-US" altLang="en-US" b="1" baseline="-25000"/>
              <a:t>4</a:t>
            </a:r>
            <a:endParaRPr lang="en-US" altLang="en-US" b="1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7D844406-BA8A-3BDB-7E79-88C014D5D4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24138" y="230188"/>
            <a:ext cx="7586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Detection-Algorithm Usage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675A23A3-AF24-A3A7-61DF-78FCD9CDF2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93950" y="1122364"/>
            <a:ext cx="7107238" cy="4530725"/>
          </a:xfrm>
        </p:spPr>
        <p:txBody>
          <a:bodyPr/>
          <a:lstStyle/>
          <a:p>
            <a:r>
              <a:rPr lang="en-US" altLang="en-US"/>
              <a:t>When, and how often, to invoke depends on:</a:t>
            </a:r>
          </a:p>
          <a:p>
            <a:pPr lvl="1"/>
            <a:r>
              <a:rPr lang="en-US" altLang="en-US"/>
              <a:t>How often a deadlock is likely to occur?</a:t>
            </a:r>
          </a:p>
          <a:p>
            <a:pPr lvl="1"/>
            <a:r>
              <a:rPr lang="en-US" altLang="en-US"/>
              <a:t>How many processes will need to be rolled back?</a:t>
            </a:r>
          </a:p>
          <a:p>
            <a:pPr lvl="2"/>
            <a:r>
              <a:rPr lang="en-US" altLang="en-US"/>
              <a:t>one for each disjoint cycle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If detection algorithm is invoked arbitrarily, there may be many cycles in the resource graph and so we would not be able to tell which of the many deadlocked processes </a:t>
            </a:r>
            <a:r>
              <a:rPr lang="ja-JP" altLang="en-US"/>
              <a:t>“</a:t>
            </a:r>
            <a:r>
              <a:rPr lang="en-US" altLang="ja-JP"/>
              <a:t>caused</a:t>
            </a:r>
            <a:r>
              <a:rPr lang="ja-JP" altLang="en-US"/>
              <a:t>”</a:t>
            </a:r>
            <a:r>
              <a:rPr lang="en-US" altLang="ja-JP"/>
              <a:t> the deadlock.</a:t>
            </a:r>
            <a:endParaRPr lang="en-US" altLang="en-US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7AC7EC39-D40C-2DC3-AEFE-E55DC23A96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7914" y="228600"/>
            <a:ext cx="8588375" cy="457200"/>
          </a:xfrm>
        </p:spPr>
        <p:txBody>
          <a:bodyPr/>
          <a:lstStyle/>
          <a:p>
            <a:pPr eaLnBrk="1" hangingPunct="1"/>
            <a:r>
              <a:rPr lang="en-US" altLang="en-US" sz="2400"/>
              <a:t>Recovery from Deadlock:  Process Termination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19104D30-80AB-39B3-2096-4A056DC73A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87613" y="1108076"/>
            <a:ext cx="7694612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Abort all deadlocked processes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Abort one process at a time until the deadlock cycle is eliminated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In which order should we choose to abort?</a:t>
            </a:r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en-US" altLang="en-US"/>
              <a:t>Priority of the process</a:t>
            </a:r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en-US" altLang="en-US"/>
              <a:t>How long process has computed, and how much longer to completion</a:t>
            </a:r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en-US" altLang="en-US"/>
              <a:t>Resources the process has used</a:t>
            </a:r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en-US" altLang="en-US"/>
              <a:t>Resources process needs to complete</a:t>
            </a:r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en-US" altLang="en-US"/>
              <a:t>How many processes will need to be terminated</a:t>
            </a:r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en-US" altLang="en-US"/>
              <a:t>Is process interactive or batch?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A55ED72E-9015-711C-B0CA-6FE28C4EB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71763" y="255588"/>
            <a:ext cx="8020050" cy="457200"/>
          </a:xfrm>
        </p:spPr>
        <p:txBody>
          <a:bodyPr/>
          <a:lstStyle/>
          <a:p>
            <a:pPr eaLnBrk="1" hangingPunct="1"/>
            <a:r>
              <a:rPr lang="en-US" altLang="en-US" sz="2400"/>
              <a:t>Recovery from Deadlock:  Resource Preemption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3D88256-1070-10B0-1193-C351AAD93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2839" y="1150938"/>
            <a:ext cx="6802437" cy="4483100"/>
          </a:xfrm>
        </p:spPr>
        <p:txBody>
          <a:bodyPr/>
          <a:lstStyle/>
          <a:p>
            <a:r>
              <a:rPr lang="en-US" altLang="en-US" b="1"/>
              <a:t>Selecting a victim </a:t>
            </a:r>
            <a:r>
              <a:rPr lang="en-US" altLang="en-US"/>
              <a:t>– minimize cost</a:t>
            </a:r>
            <a:br>
              <a:rPr lang="en-US" altLang="en-US"/>
            </a:br>
            <a:endParaRPr lang="en-US" altLang="en-US"/>
          </a:p>
          <a:p>
            <a:r>
              <a:rPr lang="en-US" altLang="en-US" b="1"/>
              <a:t>Rollback</a:t>
            </a:r>
            <a:r>
              <a:rPr lang="en-US" altLang="en-US"/>
              <a:t> – return to some safe state, restart process for that state</a:t>
            </a:r>
            <a:br>
              <a:rPr lang="en-US" altLang="en-US"/>
            </a:br>
            <a:endParaRPr lang="en-US" altLang="en-US"/>
          </a:p>
          <a:p>
            <a:r>
              <a:rPr lang="en-US" altLang="en-US" b="1"/>
              <a:t>Starvation</a:t>
            </a:r>
            <a:r>
              <a:rPr lang="en-US" altLang="en-US"/>
              <a:t> –  same process may always be picked as victim, include number of rollback in cost factor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DC16C4CD-17DC-CC66-63E0-6813406829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24164" y="176213"/>
            <a:ext cx="7780337" cy="576262"/>
          </a:xfrm>
        </p:spPr>
        <p:txBody>
          <a:bodyPr/>
          <a:lstStyle/>
          <a:p>
            <a:r>
              <a:rPr lang="en-US" altLang="en-US" sz="2800"/>
              <a:t>Windows  Multithreaded C Program (Cont.)</a:t>
            </a:r>
          </a:p>
        </p:txBody>
      </p:sp>
      <p:pic>
        <p:nvPicPr>
          <p:cNvPr id="43011" name="Picture 1" descr="Screen Shot 2012-12-04 at 9.08.08 PM.png">
            <a:extLst>
              <a:ext uri="{FF2B5EF4-FFF2-40B4-BE49-F238E27FC236}">
                <a16:creationId xmlns:a16="http://schemas.microsoft.com/office/drawing/2014/main" id="{B482C980-081F-5890-DD08-C7B5AAC36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389" y="1196976"/>
            <a:ext cx="6523037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C8B83F72-0E8E-97CE-0604-5AC04924B43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81438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End of Chapter 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>
            <a:extLst>
              <a:ext uri="{FF2B5EF4-FFF2-40B4-BE49-F238E27FC236}">
                <a16:creationId xmlns:a16="http://schemas.microsoft.com/office/drawing/2014/main" id="{890101AD-8769-E35A-F1F3-497F85B7E5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889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Java Threads</a:t>
            </a:r>
          </a:p>
        </p:txBody>
      </p:sp>
      <p:sp>
        <p:nvSpPr>
          <p:cNvPr id="44035" name="Rectangle 5">
            <a:extLst>
              <a:ext uri="{FF2B5EF4-FFF2-40B4-BE49-F238E27FC236}">
                <a16:creationId xmlns:a16="http://schemas.microsoft.com/office/drawing/2014/main" id="{1DB5F8FF-E7A2-C0CB-7438-A1B3E0C8F2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5214" y="1231900"/>
            <a:ext cx="7031037" cy="37465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Java threads are managed by the JVM</a:t>
            </a:r>
          </a:p>
          <a:p>
            <a:r>
              <a:rPr lang="en-US" altLang="en-US"/>
              <a:t>Typically implemented using the threads model provided by underlying OS</a:t>
            </a:r>
          </a:p>
          <a:p>
            <a:r>
              <a:rPr lang="en-US" altLang="en-US"/>
              <a:t>Java threads may be created by:</a:t>
            </a:r>
            <a:br>
              <a:rPr lang="en-US" altLang="en-US"/>
            </a:br>
            <a:endParaRPr lang="en-US" altLang="en-US"/>
          </a:p>
          <a:p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endParaRPr lang="en-US" altLang="en-US"/>
          </a:p>
          <a:p>
            <a:pPr lvl="1"/>
            <a:r>
              <a:rPr lang="en-US" altLang="en-US"/>
              <a:t>Extending Thread class</a:t>
            </a:r>
          </a:p>
          <a:p>
            <a:pPr lvl="1"/>
            <a:r>
              <a:rPr lang="en-US" altLang="en-US"/>
              <a:t>Implementing the Runnable interface</a:t>
            </a:r>
            <a:br>
              <a:rPr lang="en-US" altLang="en-US"/>
            </a:br>
            <a:endParaRPr lang="en-US" altLang="en-US"/>
          </a:p>
        </p:txBody>
      </p:sp>
      <p:pic>
        <p:nvPicPr>
          <p:cNvPr id="44036" name="Picture 1" descr="Screen Shot 2012-12-04 at 9.09.28 PM.png">
            <a:extLst>
              <a:ext uri="{FF2B5EF4-FFF2-40B4-BE49-F238E27FC236}">
                <a16:creationId xmlns:a16="http://schemas.microsoft.com/office/drawing/2014/main" id="{996A0D87-CCB3-3D30-4B86-ED9CD1A5C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2676525"/>
            <a:ext cx="3773488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65DC936D-EFEF-8CED-01D9-636171E81B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3811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Java Multithreaded Program</a:t>
            </a:r>
          </a:p>
        </p:txBody>
      </p:sp>
      <p:pic>
        <p:nvPicPr>
          <p:cNvPr id="46083" name="Picture 2">
            <a:extLst>
              <a:ext uri="{FF2B5EF4-FFF2-40B4-BE49-F238E27FC236}">
                <a16:creationId xmlns:a16="http://schemas.microsoft.com/office/drawing/2014/main" id="{64A7C7C6-AE52-9C79-7516-492BA1BD1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1" y="877889"/>
            <a:ext cx="4202113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A7AD0A09-8893-E411-E389-1CF534A956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20976" y="163513"/>
            <a:ext cx="7718425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Java Multithreaded Program (Cont.)</a:t>
            </a:r>
          </a:p>
        </p:txBody>
      </p:sp>
      <p:pic>
        <p:nvPicPr>
          <p:cNvPr id="47107" name="Picture 2">
            <a:extLst>
              <a:ext uri="{FF2B5EF4-FFF2-40B4-BE49-F238E27FC236}">
                <a16:creationId xmlns:a16="http://schemas.microsoft.com/office/drawing/2014/main" id="{CB969C8F-CF2B-8E9D-3560-168387546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866775"/>
            <a:ext cx="7456488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6BACDA82-ED80-F8F7-00C6-576A8F678D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635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Implicit Threading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2B0C4130-4DF3-C082-0D61-4BA0A81EF2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0450" y="1233489"/>
            <a:ext cx="6889750" cy="4478337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>
                <a:solidFill>
                  <a:srgbClr val="0070C0"/>
                </a:solidFill>
              </a:rPr>
              <a:t>Creation and management of threads done by compilers and run-time libraries rather than programmers</a:t>
            </a:r>
          </a:p>
          <a:p>
            <a:pPr>
              <a:defRPr/>
            </a:pPr>
            <a:r>
              <a:rPr lang="en-US" altLang="en-US" dirty="0"/>
              <a:t>Three methods explored</a:t>
            </a:r>
          </a:p>
          <a:p>
            <a:pPr lvl="1">
              <a:defRPr/>
            </a:pPr>
            <a:r>
              <a:rPr lang="en-US" altLang="en-US" dirty="0"/>
              <a:t>Thread Pools</a:t>
            </a:r>
          </a:p>
          <a:p>
            <a:pPr lvl="1">
              <a:defRPr/>
            </a:pPr>
            <a:r>
              <a:rPr lang="en-US" altLang="en-US" dirty="0">
                <a:solidFill>
                  <a:srgbClr val="0070C0"/>
                </a:solidFill>
              </a:rPr>
              <a:t>OpenMP</a:t>
            </a:r>
          </a:p>
          <a:p>
            <a:pPr lvl="1">
              <a:defRPr/>
            </a:pPr>
            <a:r>
              <a:rPr lang="en-US" altLang="en-US" dirty="0"/>
              <a:t>Grand Central Dispatch</a:t>
            </a:r>
          </a:p>
          <a:p>
            <a:pPr>
              <a:defRPr/>
            </a:pPr>
            <a:r>
              <a:rPr lang="en-US" altLang="en-US" dirty="0"/>
              <a:t>Other methods include Microsoft Threading Building Blocks (TBB),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java.util.concurrent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/>
              <a:t>package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061E3DEC-9305-B11C-788F-A66E3E6AFB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08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Thread Pools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5EDA2404-D007-6246-B08A-527BF6B762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93950" y="1081089"/>
            <a:ext cx="6889750" cy="4478337"/>
          </a:xfrm>
        </p:spPr>
        <p:txBody>
          <a:bodyPr>
            <a:normAutofit lnSpcReduction="10000"/>
          </a:bodyPr>
          <a:lstStyle/>
          <a:p>
            <a:r>
              <a:rPr lang="en-US" altLang="en-US">
                <a:solidFill>
                  <a:srgbClr val="0070C0"/>
                </a:solidFill>
              </a:rPr>
              <a:t>Create a number of threads in a pool where they await work</a:t>
            </a:r>
          </a:p>
          <a:p>
            <a:r>
              <a:rPr lang="en-US" altLang="en-US"/>
              <a:t>Advantages:</a:t>
            </a:r>
          </a:p>
          <a:p>
            <a:pPr lvl="1"/>
            <a:r>
              <a:rPr lang="en-US" altLang="en-US"/>
              <a:t>Usually slightly faster to service a request with an existing thread than create a new thread</a:t>
            </a:r>
          </a:p>
          <a:p>
            <a:pPr lvl="1"/>
            <a:r>
              <a:rPr lang="en-US" altLang="en-US"/>
              <a:t>Allows the number of threads in the application(s) to be bound to the size of the pool</a:t>
            </a:r>
          </a:p>
          <a:p>
            <a:pPr lvl="1"/>
            <a:r>
              <a:rPr lang="en-US" altLang="en-US"/>
              <a:t>Separating task to be performed from mechanics of creating task allows different strategies for running task</a:t>
            </a:r>
          </a:p>
          <a:p>
            <a:pPr lvl="2"/>
            <a:r>
              <a:rPr lang="en-US" altLang="en-US"/>
              <a:t>i.e.Tasks could be scheduled to run periodically</a:t>
            </a:r>
          </a:p>
          <a:p>
            <a:r>
              <a:rPr lang="en-US" altLang="en-US"/>
              <a:t>Windows API supports thread pools:</a:t>
            </a:r>
          </a:p>
        </p:txBody>
      </p:sp>
      <p:pic>
        <p:nvPicPr>
          <p:cNvPr id="50180" name="Picture 1" descr="Screen Shot 2012-12-04 at 9.17.42 PM.png">
            <a:extLst>
              <a:ext uri="{FF2B5EF4-FFF2-40B4-BE49-F238E27FC236}">
                <a16:creationId xmlns:a16="http://schemas.microsoft.com/office/drawing/2014/main" id="{365605A7-2F1E-46C3-9DD9-D020A876B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88" y="4743450"/>
            <a:ext cx="6438900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DF5C1789-D418-6FE2-F451-D5294AF0CF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381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OpenMP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2EA1FBE5-B481-CB30-5F16-9A405BB06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0451" y="992189"/>
            <a:ext cx="3560763" cy="4478337"/>
          </a:xfrm>
        </p:spPr>
        <p:txBody>
          <a:bodyPr/>
          <a:lstStyle/>
          <a:p>
            <a:r>
              <a:rPr lang="en-US" altLang="en-US" sz="1600"/>
              <a:t>Set of compiler directives and an API for C, C++, FORTRAN </a:t>
            </a:r>
          </a:p>
          <a:p>
            <a:r>
              <a:rPr lang="en-US" altLang="en-US" sz="1600"/>
              <a:t>Provides support for parallel programming in shared-memory environments</a:t>
            </a:r>
          </a:p>
          <a:p>
            <a:r>
              <a:rPr lang="en-US" altLang="en-US" sz="1600"/>
              <a:t>Identifies </a:t>
            </a:r>
            <a:r>
              <a:rPr lang="en-US" altLang="en-US" sz="1600" b="1">
                <a:solidFill>
                  <a:srgbClr val="3366FF"/>
                </a:solidFill>
              </a:rPr>
              <a:t>parallel regions </a:t>
            </a:r>
            <a:r>
              <a:rPr lang="en-US" altLang="en-US" sz="1600"/>
              <a:t>– blocks of code that can run in parallel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#pragma omp parallel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/>
              <a:t>Create as many threads as there are cores</a:t>
            </a:r>
          </a:p>
          <a:p>
            <a:pPr>
              <a:buFont typeface="Monotype Sorts" pitchFamily="-84" charset="2"/>
              <a:buNone/>
            </a:pPr>
            <a:r>
              <a:rPr lang="da-DK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#pragma omp parallel for for(i=0;i&lt;N;i++) { </a:t>
            </a:r>
          </a:p>
          <a:p>
            <a:pPr>
              <a:buFont typeface="Monotype Sorts" pitchFamily="-84" charset="2"/>
              <a:buNone/>
            </a:pPr>
            <a:r>
              <a:rPr lang="da-DK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c[i] = a[i] + b[i]; </a:t>
            </a:r>
          </a:p>
          <a:p>
            <a:pPr>
              <a:buFont typeface="Monotype Sorts" pitchFamily="-84" charset="2"/>
              <a:buNone/>
            </a:pPr>
            <a:r>
              <a:rPr lang="da-DK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/>
              <a:t>Run for loop in parallel</a:t>
            </a:r>
          </a:p>
          <a:p>
            <a:endParaRPr lang="en-US" altLang="en-US"/>
          </a:p>
        </p:txBody>
      </p:sp>
      <p:pic>
        <p:nvPicPr>
          <p:cNvPr id="52228" name="Picture 2">
            <a:extLst>
              <a:ext uri="{FF2B5EF4-FFF2-40B4-BE49-F238E27FC236}">
                <a16:creationId xmlns:a16="http://schemas.microsoft.com/office/drawing/2014/main" id="{C5F2CB2A-90F5-2A68-5E35-4204F4CEB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0" y="1473201"/>
            <a:ext cx="44831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2830AB7B-23E7-87B5-FBB4-DE72F928D5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08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Threading Issues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52D1185A-1FF9-8D83-DC86-59AB3B36C3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0939" y="1187450"/>
            <a:ext cx="7350125" cy="4483100"/>
          </a:xfrm>
        </p:spPr>
        <p:txBody>
          <a:bodyPr/>
          <a:lstStyle/>
          <a:p>
            <a:r>
              <a:rPr lang="en-US" altLang="en-US"/>
              <a:t>Semantics of </a:t>
            </a:r>
            <a:r>
              <a:rPr lang="en-US" altLang="en-US" b="1"/>
              <a:t>fork()</a:t>
            </a:r>
            <a:r>
              <a:rPr lang="en-US" altLang="en-US"/>
              <a:t> and </a:t>
            </a:r>
            <a:r>
              <a:rPr lang="en-US" altLang="en-US" b="1"/>
              <a:t>exec()</a:t>
            </a:r>
            <a:r>
              <a:rPr lang="en-US" altLang="en-US"/>
              <a:t> system calls</a:t>
            </a:r>
            <a:endParaRPr lang="en-US" altLang="en-US" sz="800"/>
          </a:p>
          <a:p>
            <a:r>
              <a:rPr lang="en-US" altLang="en-US">
                <a:solidFill>
                  <a:srgbClr val="0070C0"/>
                </a:solidFill>
              </a:rPr>
              <a:t>Signal handling</a:t>
            </a:r>
          </a:p>
          <a:p>
            <a:pPr lvl="1"/>
            <a:r>
              <a:rPr lang="en-US" altLang="en-US"/>
              <a:t>Synchronous and asynchronous</a:t>
            </a:r>
            <a:endParaRPr lang="en-US" altLang="en-US" sz="800"/>
          </a:p>
          <a:p>
            <a:r>
              <a:rPr lang="en-US" altLang="en-US">
                <a:solidFill>
                  <a:srgbClr val="0070C0"/>
                </a:solidFill>
              </a:rPr>
              <a:t>Thread cancellation of target thread</a:t>
            </a:r>
          </a:p>
          <a:p>
            <a:pPr lvl="1"/>
            <a:r>
              <a:rPr lang="en-US" altLang="en-US"/>
              <a:t>Asynchronous or deferred</a:t>
            </a:r>
            <a:endParaRPr lang="en-US" altLang="en-US" sz="800"/>
          </a:p>
          <a:p>
            <a:r>
              <a:rPr lang="en-US" altLang="en-US"/>
              <a:t>Thread-local storage</a:t>
            </a:r>
          </a:p>
          <a:p>
            <a:r>
              <a:rPr lang="en-US" altLang="en-US"/>
              <a:t>Scheduler Activations</a:t>
            </a:r>
          </a:p>
          <a:p>
            <a:endParaRPr lang="en-US" altLang="en-US" sz="800"/>
          </a:p>
          <a:p>
            <a:pPr lvl="1">
              <a:buFont typeface="Monotype Sorts" pitchFamily="-84" charset="2"/>
              <a:buNone/>
            </a:pPr>
            <a:endParaRPr lang="en-US" altLang="en-US"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111B9F1E-1FEF-E0B4-E5D0-AEA4B8359A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09825" y="1635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Multithreaded Server Architecture</a:t>
            </a:r>
          </a:p>
        </p:txBody>
      </p:sp>
      <p:pic>
        <p:nvPicPr>
          <p:cNvPr id="8195" name="Picture 1" descr="4_02.pdf">
            <a:extLst>
              <a:ext uri="{FF2B5EF4-FFF2-40B4-BE49-F238E27FC236}">
                <a16:creationId xmlns:a16="http://schemas.microsoft.com/office/drawing/2014/main" id="{CA51DE08-ED13-EDBB-1A06-6903BC653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9" y="1443039"/>
            <a:ext cx="639762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0A053F5E-7BDA-A44C-C891-81CC7F9B27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41600" y="176213"/>
            <a:ext cx="75692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Semantics of fork() and exec()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77B82165-AEDA-65E6-8B0E-56006A4A91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0450" y="1233489"/>
            <a:ext cx="6597650" cy="4530725"/>
          </a:xfrm>
        </p:spPr>
        <p:txBody>
          <a:bodyPr/>
          <a:lstStyle/>
          <a:p>
            <a:r>
              <a:rPr lang="en-US" altLang="en-US"/>
              <a:t>Does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altLang="en-US"/>
              <a:t>duplicate only the calling thread or all threads?</a:t>
            </a:r>
          </a:p>
          <a:p>
            <a:pPr lvl="1"/>
            <a:r>
              <a:rPr lang="en-US" altLang="en-US"/>
              <a:t>Some UNIXes have two versions of fork</a:t>
            </a:r>
          </a:p>
          <a:p>
            <a:r>
              <a:rPr lang="en-US" altLang="en-US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exec() </a:t>
            </a:r>
            <a:r>
              <a:rPr lang="en-US" altLang="en-US">
                <a:solidFill>
                  <a:srgbClr val="0070C0"/>
                </a:solidFill>
              </a:rPr>
              <a:t>usually works as normal – replace the running process including all threads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C5AC4EC6-CABA-2863-5B5A-1BE928A260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92400" y="188913"/>
            <a:ext cx="7518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Signal Handling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0DEAD6F8-661F-E6AD-C257-12C85C46BA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51088" y="1146175"/>
            <a:ext cx="6704012" cy="51562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Signals </a:t>
            </a:r>
            <a:r>
              <a:rPr lang="en-US" dirty="0">
                <a:ea typeface="ＭＳ Ｐゴシック" charset="0"/>
                <a:cs typeface="ＭＳ Ｐゴシック" charset="0"/>
              </a:rPr>
              <a:t>are used in UNIX systems to notify a process that a particular event has occurred.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A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signal handler</a:t>
            </a:r>
            <a:r>
              <a:rPr lang="en-US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is used to process signals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generated by particular event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delivered to a process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handled by one of two signal handlers: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default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user-defined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Every signal has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default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that kernel runs when handling signal</a:t>
            </a:r>
          </a:p>
          <a:p>
            <a:pPr lvl="1">
              <a:defRPr/>
            </a:pP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User-defined signal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can override default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For single-threaded, signal delivered to process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82D58B3A-AD45-86D6-CE3F-DDB41257D6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92400" y="188913"/>
            <a:ext cx="7518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Signal Handling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92BC428B-E527-0303-0AAC-43ACC786D3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51088" y="1146175"/>
            <a:ext cx="6742112" cy="5156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Where should a signal be delivered for multi-threaded? 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the thread to which the signal applies</a:t>
            </a:r>
          </a:p>
          <a:p>
            <a:pPr marL="742474" lvl="1">
              <a:defRPr/>
            </a:pPr>
            <a:r>
              <a:rPr lang="en-US" dirty="0">
                <a:ea typeface="ＭＳ Ｐゴシック" charset="0"/>
              </a:rPr>
              <a:t>Deliver the signal to every thread in the process</a:t>
            </a:r>
          </a:p>
          <a:p>
            <a:pPr marL="742474" lvl="1">
              <a:defRPr/>
            </a:pPr>
            <a:r>
              <a:rPr lang="en-US" dirty="0">
                <a:ea typeface="ＭＳ Ｐゴシック" charset="0"/>
              </a:rPr>
              <a:t>Deliver the signal to certain threads in the process</a:t>
            </a:r>
          </a:p>
          <a:p>
            <a:pPr marL="742474" lvl="1">
              <a:defRPr/>
            </a:pPr>
            <a:r>
              <a:rPr lang="en-US" dirty="0">
                <a:ea typeface="ＭＳ Ｐゴシック" charset="0"/>
              </a:rPr>
              <a:t>Assign a specific thread to receive all signals for the process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07F8B257-40AA-BCD6-6559-D50900C8C3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05088" y="188913"/>
            <a:ext cx="76057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Thread Cancellation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80308366-0835-56C3-EAED-120D0672A4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1414" y="1146176"/>
            <a:ext cx="7405687" cy="4430713"/>
          </a:xfrm>
        </p:spPr>
        <p:txBody>
          <a:bodyPr/>
          <a:lstStyle/>
          <a:p>
            <a:r>
              <a:rPr lang="en-US" altLang="en-US"/>
              <a:t>Terminating a thread before it has finished</a:t>
            </a:r>
          </a:p>
          <a:p>
            <a:r>
              <a:rPr lang="en-US" altLang="en-US"/>
              <a:t>Thread to be canceled is </a:t>
            </a:r>
            <a:r>
              <a:rPr lang="en-US" altLang="en-US" b="1">
                <a:solidFill>
                  <a:srgbClr val="3366FF"/>
                </a:solidFill>
              </a:rPr>
              <a:t>target thread</a:t>
            </a:r>
            <a:endParaRPr lang="en-US" altLang="en-US"/>
          </a:p>
          <a:p>
            <a:r>
              <a:rPr lang="en-US" altLang="en-US"/>
              <a:t>Two general approaches:</a:t>
            </a:r>
          </a:p>
          <a:p>
            <a:pPr lvl="1"/>
            <a:r>
              <a:rPr lang="en-US" altLang="en-US" b="1"/>
              <a:t>Asynchronous cancellation</a:t>
            </a:r>
            <a:r>
              <a:rPr lang="en-US" altLang="en-US"/>
              <a:t> terminates the target thread immediately</a:t>
            </a:r>
          </a:p>
          <a:p>
            <a:pPr lvl="1"/>
            <a:r>
              <a:rPr lang="en-US" altLang="en-US" b="1"/>
              <a:t>Deferred cancellation</a:t>
            </a:r>
            <a:r>
              <a:rPr lang="en-US" altLang="en-US"/>
              <a:t> allows the target thread to periodically check if it should be cancelled</a:t>
            </a:r>
          </a:p>
          <a:p>
            <a:r>
              <a:rPr lang="en-US" altLang="en-US"/>
              <a:t>Pthread code to create and cancel a thread: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pPr lvl="1"/>
            <a:endParaRPr lang="en-US" altLang="en-US"/>
          </a:p>
        </p:txBody>
      </p:sp>
      <p:pic>
        <p:nvPicPr>
          <p:cNvPr id="62468" name="Picture 1">
            <a:extLst>
              <a:ext uri="{FF2B5EF4-FFF2-40B4-BE49-F238E27FC236}">
                <a16:creationId xmlns:a16="http://schemas.microsoft.com/office/drawing/2014/main" id="{FBFAF817-B618-142A-0D8C-1867F29A6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551" y="4017963"/>
            <a:ext cx="3878263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0FAFF156-22FC-4372-B5B5-156423B218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05088" y="176213"/>
            <a:ext cx="76057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Thread Cancellation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15BCD3B-1D34-857F-7D49-876BB4EC62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43164" y="1057276"/>
            <a:ext cx="7208837" cy="4962525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altLang="en-US" dirty="0"/>
              <a:t>Invoking thread cancellation requests cancellation, but actual cancellation depends on thread state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marL="0" indent="0">
              <a:buNone/>
              <a:defRPr/>
            </a:pPr>
            <a:endParaRPr lang="en-US" altLang="en-US" dirty="0"/>
          </a:p>
          <a:p>
            <a:pPr marL="0" indent="0">
              <a:buNone/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If thread has cancellation disabled, cancellation remains pending until thread enables it</a:t>
            </a:r>
          </a:p>
          <a:p>
            <a:pPr>
              <a:defRPr/>
            </a:pPr>
            <a:r>
              <a:rPr lang="en-US" altLang="en-US" dirty="0"/>
              <a:t>Default type is deferred</a:t>
            </a:r>
          </a:p>
          <a:p>
            <a:pPr lvl="1">
              <a:defRPr/>
            </a:pPr>
            <a:r>
              <a:rPr lang="en-US" altLang="en-US" dirty="0"/>
              <a:t>Cancellation only occurs when thread reaches </a:t>
            </a:r>
            <a:r>
              <a:rPr lang="en-US" altLang="en-US" b="1" dirty="0">
                <a:solidFill>
                  <a:srgbClr val="3366FF"/>
                </a:solidFill>
              </a:rPr>
              <a:t>cancellation point</a:t>
            </a:r>
          </a:p>
          <a:p>
            <a:pPr lvl="2">
              <a:defRPr/>
            </a:pPr>
            <a:r>
              <a:rPr lang="en-US" altLang="en-US" dirty="0"/>
              <a:t>i.e., </a:t>
            </a: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pthread_testcancel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2">
              <a:defRPr/>
            </a:pPr>
            <a:r>
              <a:rPr lang="en-US" altLang="en-US" dirty="0"/>
              <a:t>Then </a:t>
            </a:r>
            <a:r>
              <a:rPr lang="en-US" altLang="en-US" b="1" dirty="0">
                <a:solidFill>
                  <a:srgbClr val="3366FF"/>
                </a:solidFill>
              </a:rPr>
              <a:t>cleanup handler </a:t>
            </a:r>
            <a:r>
              <a:rPr lang="en-US" altLang="en-US" dirty="0"/>
              <a:t>is invoked</a:t>
            </a:r>
          </a:p>
          <a:p>
            <a:pPr>
              <a:defRPr/>
            </a:pPr>
            <a:r>
              <a:rPr lang="en-US" altLang="en-US" dirty="0"/>
              <a:t>On Linux systems, thread cancellation is handled through signals</a:t>
            </a:r>
          </a:p>
        </p:txBody>
      </p:sp>
      <p:pic>
        <p:nvPicPr>
          <p:cNvPr id="64516" name="Picture 2">
            <a:extLst>
              <a:ext uri="{FF2B5EF4-FFF2-40B4-BE49-F238E27FC236}">
                <a16:creationId xmlns:a16="http://schemas.microsoft.com/office/drawing/2014/main" id="{50C5C0CE-58CC-F478-3356-3D7ABCA45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3" y="1825625"/>
            <a:ext cx="505460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F2169DE8-42FC-02DB-D930-87BF4C41F2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762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Thread-Local Storage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DDF926E5-3931-98DD-5998-5D0D549530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0450" y="1233489"/>
            <a:ext cx="6927850" cy="4478337"/>
          </a:xfrm>
        </p:spPr>
        <p:txBody>
          <a:bodyPr>
            <a:normAutofit lnSpcReduction="10000"/>
          </a:bodyPr>
          <a:lstStyle/>
          <a:p>
            <a:r>
              <a:rPr lang="en-US" altLang="en-US" b="1">
                <a:solidFill>
                  <a:srgbClr val="3366FF"/>
                </a:solidFill>
              </a:rPr>
              <a:t>Thread-local storage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TLS</a:t>
            </a:r>
            <a:r>
              <a:rPr lang="en-US" altLang="en-US"/>
              <a:t>) allows each thread to have its own copy of data</a:t>
            </a:r>
          </a:p>
          <a:p>
            <a:r>
              <a:rPr lang="en-US" altLang="en-US"/>
              <a:t>Useful when you do not have control over the thread creation process (i.e., when using a thread pool)</a:t>
            </a:r>
          </a:p>
          <a:p>
            <a:r>
              <a:rPr lang="en-US" altLang="en-US"/>
              <a:t>Different from local variables</a:t>
            </a:r>
          </a:p>
          <a:p>
            <a:pPr lvl="1"/>
            <a:r>
              <a:rPr lang="en-US" altLang="en-US"/>
              <a:t>Local variables visible only during single function invocation</a:t>
            </a:r>
          </a:p>
          <a:p>
            <a:pPr lvl="1"/>
            <a:r>
              <a:rPr lang="en-US" altLang="en-US"/>
              <a:t>TLS visible across function invocations</a:t>
            </a:r>
          </a:p>
          <a:p>
            <a:r>
              <a:rPr lang="en-US" altLang="en-US">
                <a:solidFill>
                  <a:srgbClr val="0070C0"/>
                </a:solidFill>
              </a:rPr>
              <a:t>Similar to </a:t>
            </a:r>
            <a:r>
              <a:rPr lang="en-US" altLang="en-US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altLang="en-US">
                <a:solidFill>
                  <a:srgbClr val="0070C0"/>
                </a:solidFill>
              </a:rPr>
              <a:t> data</a:t>
            </a:r>
          </a:p>
          <a:p>
            <a:pPr lvl="1"/>
            <a:r>
              <a:rPr lang="en-US" altLang="en-US"/>
              <a:t>TLS is unique to each thread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7962A99A-8F50-AFB0-F72F-FBFCFB435A2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49526" y="163513"/>
            <a:ext cx="76739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Operating System Examples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E8ABC334-68AE-85D3-0E93-18A4EC54F83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330450" y="1233489"/>
            <a:ext cx="7469188" cy="4492625"/>
          </a:xfrm>
        </p:spPr>
        <p:txBody>
          <a:bodyPr/>
          <a:lstStyle/>
          <a:p>
            <a:r>
              <a:rPr lang="en-US" altLang="en-US"/>
              <a:t>Windows Threads</a:t>
            </a:r>
          </a:p>
          <a:p>
            <a:r>
              <a:rPr lang="en-US" altLang="en-US"/>
              <a:t>Linux Threads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3BF712DB-6EC7-B978-5BC8-BF6E9081FA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000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Windows Threads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698391C1-DF31-34D4-E47A-27DFB0E4F6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76488" y="1130301"/>
            <a:ext cx="6996112" cy="5141913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Windows implements the Windows API – primary API for Win 98, Win NT, Win 2000, Win XP, and Win 7</a:t>
            </a:r>
          </a:p>
          <a:p>
            <a:r>
              <a:rPr lang="en-US" altLang="en-US"/>
              <a:t>Implements the one-to-one mapping, kernel-level</a:t>
            </a:r>
          </a:p>
          <a:p>
            <a:r>
              <a:rPr lang="en-US" altLang="en-US"/>
              <a:t>Each thread contains</a:t>
            </a:r>
          </a:p>
          <a:p>
            <a:pPr lvl="1"/>
            <a:r>
              <a:rPr lang="en-US" altLang="en-US"/>
              <a:t>A thread id</a:t>
            </a:r>
          </a:p>
          <a:p>
            <a:pPr lvl="1"/>
            <a:r>
              <a:rPr lang="en-US" altLang="en-US"/>
              <a:t>Register set representing state of processor</a:t>
            </a:r>
          </a:p>
          <a:p>
            <a:pPr lvl="1"/>
            <a:r>
              <a:rPr lang="en-US" altLang="en-US"/>
              <a:t>Separate user and kernel stacks for when thread runs in user mode or kernel mode</a:t>
            </a:r>
          </a:p>
          <a:p>
            <a:pPr lvl="1"/>
            <a:r>
              <a:rPr lang="en-US" altLang="en-US"/>
              <a:t>Private data storage area used by run-time libraries and dynamic link libraries (DLLs)</a:t>
            </a:r>
          </a:p>
          <a:p>
            <a:r>
              <a:rPr lang="en-US" altLang="en-US"/>
              <a:t>The register set, stacks, and private storage area are known as the </a:t>
            </a:r>
            <a:r>
              <a:rPr lang="en-US" altLang="en-US" b="1">
                <a:solidFill>
                  <a:srgbClr val="3366FF"/>
                </a:solidFill>
              </a:rPr>
              <a:t>context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of the thread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6869A1EE-8285-3E5B-3062-EAD1EB6920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000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Windows Threads (Cont.)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29A39CA7-F52A-B20F-44F1-59B594328F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51088" y="1206501"/>
            <a:ext cx="6843712" cy="5141913"/>
          </a:xfrm>
        </p:spPr>
        <p:txBody>
          <a:bodyPr/>
          <a:lstStyle/>
          <a:p>
            <a:r>
              <a:rPr lang="en-US" altLang="en-US"/>
              <a:t>The primary data structures of a thread include:</a:t>
            </a:r>
          </a:p>
          <a:p>
            <a:pPr lvl="1"/>
            <a:r>
              <a:rPr lang="en-US" altLang="en-US"/>
              <a:t>ETHREAD (executive thread block) – includes pointer to process to which thread belongs and to KTHREAD, in kernel space</a:t>
            </a:r>
          </a:p>
          <a:p>
            <a:pPr lvl="1"/>
            <a:r>
              <a:rPr lang="en-US" altLang="en-US"/>
              <a:t>KTHREAD (kernel thread block) – scheduling and synchronization info, kernel-mode stack, pointer to TEB, in kernel space</a:t>
            </a:r>
          </a:p>
          <a:p>
            <a:pPr lvl="1"/>
            <a:r>
              <a:rPr lang="en-US" altLang="en-US"/>
              <a:t>TEB (thread environment block) – thread id, user-mode stack, thread-local storage, in user space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>
            <a:extLst>
              <a:ext uri="{FF2B5EF4-FFF2-40B4-BE49-F238E27FC236}">
                <a16:creationId xmlns:a16="http://schemas.microsoft.com/office/drawing/2014/main" id="{953BC25A-8ADB-CCEE-C094-3317CFA3694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797176" y="163513"/>
            <a:ext cx="76930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Windows Threads Data Structures</a:t>
            </a:r>
          </a:p>
        </p:txBody>
      </p:sp>
      <p:pic>
        <p:nvPicPr>
          <p:cNvPr id="74755" name="Picture 1" descr="4_14.pdf">
            <a:extLst>
              <a:ext uri="{FF2B5EF4-FFF2-40B4-BE49-F238E27FC236}">
                <a16:creationId xmlns:a16="http://schemas.microsoft.com/office/drawing/2014/main" id="{C06B1090-F593-FC28-C827-B537C84A3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271589"/>
            <a:ext cx="4065588" cy="444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31DE0EDC-C85A-6388-2EF8-4D14430B73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86013" y="415925"/>
            <a:ext cx="6951662" cy="3127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Benefits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6A226D26-A4B2-9F99-4986-B952616AAD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0450" y="1233489"/>
            <a:ext cx="7207250" cy="4530725"/>
          </a:xfrm>
        </p:spPr>
        <p:txBody>
          <a:bodyPr>
            <a:normAutofit fontScale="92500"/>
          </a:bodyPr>
          <a:lstStyle/>
          <a:p>
            <a:r>
              <a:rPr lang="en-US" altLang="en-US" b="1"/>
              <a:t>Responsiveness – </a:t>
            </a:r>
            <a:r>
              <a:rPr lang="en-US" altLang="en-US">
                <a:solidFill>
                  <a:srgbClr val="0070C0"/>
                </a:solidFill>
              </a:rPr>
              <a:t>may allow continued execution if part of process is blocked,</a:t>
            </a:r>
            <a:r>
              <a:rPr lang="en-US" altLang="en-US"/>
              <a:t> especially important for user interfaces</a:t>
            </a:r>
          </a:p>
          <a:p>
            <a:r>
              <a:rPr lang="en-US" altLang="en-US" b="1"/>
              <a:t>Resource Sharing – </a:t>
            </a:r>
            <a:r>
              <a:rPr lang="en-US" altLang="en-US"/>
              <a:t>threads share resources of process, easier than shared memory or message passing</a:t>
            </a:r>
          </a:p>
          <a:p>
            <a:r>
              <a:rPr lang="en-US" altLang="en-US" b="1">
                <a:solidFill>
                  <a:srgbClr val="0070C0"/>
                </a:solidFill>
              </a:rPr>
              <a:t>Efficiency – faster</a:t>
            </a:r>
            <a:r>
              <a:rPr lang="en-US" altLang="en-US">
                <a:solidFill>
                  <a:srgbClr val="0070C0"/>
                </a:solidFill>
              </a:rPr>
              <a:t> than process creation</a:t>
            </a:r>
            <a:r>
              <a:rPr lang="en-US" altLang="en-US"/>
              <a:t>, thread switching lower overhead than context switching</a:t>
            </a:r>
          </a:p>
          <a:p>
            <a:r>
              <a:rPr lang="en-US" altLang="en-US" b="1"/>
              <a:t>Scalability – </a:t>
            </a:r>
            <a:r>
              <a:rPr lang="en-US" altLang="en-US"/>
              <a:t>process can take advantage of multiprocessor architectures</a:t>
            </a:r>
            <a:br>
              <a:rPr lang="en-US" altLang="en-US"/>
            </a:br>
            <a:endParaRPr lang="en-US" altLang="en-US"/>
          </a:p>
          <a:p>
            <a:endParaRPr lang="en-US" altLang="en-US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8B5038D-6D2F-5518-DA3A-2C24177759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08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Linux Threads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01B4C058-5F7C-CD3F-024E-868AA85D5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1888" y="1092200"/>
            <a:ext cx="7173912" cy="4495800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altLang="en-US" dirty="0"/>
              <a:t>Linux refers to them as </a:t>
            </a:r>
            <a:r>
              <a:rPr lang="en-US" altLang="en-US" b="1" i="1" dirty="0"/>
              <a:t>tasks</a:t>
            </a:r>
            <a:r>
              <a:rPr lang="en-US" altLang="en-US" dirty="0"/>
              <a:t> rather than </a:t>
            </a:r>
            <a:r>
              <a:rPr lang="en-US" altLang="en-US" b="1" i="1" dirty="0"/>
              <a:t>threads</a:t>
            </a:r>
            <a:endParaRPr lang="en-US" altLang="en-US" dirty="0"/>
          </a:p>
          <a:p>
            <a:pPr>
              <a:defRPr/>
            </a:pPr>
            <a:r>
              <a:rPr lang="en-US" altLang="en-US" dirty="0"/>
              <a:t>Thread creation is done through 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clone()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dirty="0"/>
              <a:t>system call</a:t>
            </a:r>
          </a:p>
          <a:p>
            <a:pPr>
              <a:defRPr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clone() </a:t>
            </a:r>
            <a:r>
              <a:rPr lang="en-US" altLang="en-US" dirty="0"/>
              <a:t>allows a child task to share the address space of the parent task (process)</a:t>
            </a:r>
          </a:p>
          <a:p>
            <a:pPr lvl="1">
              <a:defRPr/>
            </a:pPr>
            <a:r>
              <a:rPr lang="en-US" altLang="en-US" dirty="0"/>
              <a:t>Flags control behavior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None/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defRPr/>
            </a:pPr>
            <a:endParaRPr lang="en-US" altLang="en-US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task_struct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dirty="0">
                <a:cs typeface="Courier New" pitchFamily="49" charset="0"/>
              </a:rPr>
              <a:t>points to process data structures (shared or unique)</a:t>
            </a:r>
            <a:endParaRPr lang="en-US" altLang="en-US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altLang="en-US" dirty="0"/>
          </a:p>
        </p:txBody>
      </p:sp>
      <p:pic>
        <p:nvPicPr>
          <p:cNvPr id="76804" name="Picture 3" descr="4_15.pdf">
            <a:extLst>
              <a:ext uri="{FF2B5EF4-FFF2-40B4-BE49-F238E27FC236}">
                <a16:creationId xmlns:a16="http://schemas.microsoft.com/office/drawing/2014/main" id="{FB2CC3AE-EF93-8758-3C9C-EFA213F89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4" y="2992438"/>
            <a:ext cx="3787775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CD4AFEE0-0508-E533-2715-4EAEC6E2743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7953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End of Chapter 4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7E63706-4E71-16DC-7E49-91926FF6283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808039"/>
            <a:ext cx="7772400" cy="2128837"/>
          </a:xfrm>
        </p:spPr>
        <p:txBody>
          <a:bodyPr/>
          <a:lstStyle/>
          <a:p>
            <a:pPr eaLnBrk="1" hangingPunct="1"/>
            <a:r>
              <a:rPr lang="en-US" altLang="en-US"/>
              <a:t>Chapter 5:  Process Synchronization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BDD052E4-8AB6-9939-D65D-186D00A486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95588" y="201613"/>
            <a:ext cx="77073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Chapter 5: Process Synchronization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C61FD601-BD04-7781-3A95-E6E0D5B3B4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71725" y="1165225"/>
            <a:ext cx="6040438" cy="327025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80000"/>
              </a:lnSpc>
            </a:pPr>
            <a:r>
              <a:rPr lang="en-US" altLang="en-US"/>
              <a:t>Background</a:t>
            </a:r>
          </a:p>
          <a:p>
            <a:pPr>
              <a:lnSpc>
                <a:spcPct val="80000"/>
              </a:lnSpc>
            </a:pPr>
            <a:r>
              <a:rPr lang="en-US" altLang="en-US"/>
              <a:t>The Critical-Section Problem</a:t>
            </a:r>
          </a:p>
          <a:p>
            <a:pPr>
              <a:lnSpc>
                <a:spcPct val="80000"/>
              </a:lnSpc>
            </a:pPr>
            <a:r>
              <a:rPr lang="en-US" altLang="en-US"/>
              <a:t>Peterson</a:t>
            </a:r>
            <a:r>
              <a:rPr lang="ja-JP" altLang="en-US"/>
              <a:t>’</a:t>
            </a:r>
            <a:r>
              <a:rPr lang="en-US" altLang="ja-JP"/>
              <a:t>s Solution</a:t>
            </a:r>
          </a:p>
          <a:p>
            <a:pPr>
              <a:lnSpc>
                <a:spcPct val="80000"/>
              </a:lnSpc>
            </a:pPr>
            <a:r>
              <a:rPr lang="en-US" altLang="en-US"/>
              <a:t>Synchronization Hardware</a:t>
            </a:r>
          </a:p>
          <a:p>
            <a:pPr>
              <a:lnSpc>
                <a:spcPct val="80000"/>
              </a:lnSpc>
            </a:pPr>
            <a:r>
              <a:rPr lang="en-US" altLang="en-US"/>
              <a:t>Mutex Locks</a:t>
            </a:r>
          </a:p>
          <a:p>
            <a:pPr>
              <a:lnSpc>
                <a:spcPct val="80000"/>
              </a:lnSpc>
            </a:pPr>
            <a:r>
              <a:rPr lang="en-US" altLang="en-US"/>
              <a:t>Semaphores</a:t>
            </a:r>
          </a:p>
          <a:p>
            <a:pPr>
              <a:lnSpc>
                <a:spcPct val="80000"/>
              </a:lnSpc>
            </a:pPr>
            <a:r>
              <a:rPr lang="en-US" altLang="en-US"/>
              <a:t>Classic Problems of Synchronization</a:t>
            </a:r>
          </a:p>
          <a:p>
            <a:pPr>
              <a:lnSpc>
                <a:spcPct val="80000"/>
              </a:lnSpc>
            </a:pPr>
            <a:r>
              <a:rPr lang="en-US" altLang="en-US"/>
              <a:t>Monitors</a:t>
            </a:r>
          </a:p>
          <a:p>
            <a:pPr>
              <a:lnSpc>
                <a:spcPct val="80000"/>
              </a:lnSpc>
            </a:pPr>
            <a:r>
              <a:rPr lang="en-US" altLang="en-US"/>
              <a:t>Synchronization Examples </a:t>
            </a:r>
          </a:p>
          <a:p>
            <a:pPr>
              <a:lnSpc>
                <a:spcPct val="80000"/>
              </a:lnSpc>
            </a:pPr>
            <a:r>
              <a:rPr lang="en-US" altLang="en-US"/>
              <a:t>Alternative Approaches</a:t>
            </a:r>
          </a:p>
        </p:txBody>
      </p:sp>
      <p:sp>
        <p:nvSpPr>
          <p:cNvPr id="7172" name="Rectangle 5">
            <a:extLst>
              <a:ext uri="{FF2B5EF4-FFF2-40B4-BE49-F238E27FC236}">
                <a16:creationId xmlns:a16="http://schemas.microsoft.com/office/drawing/2014/main" id="{10BF2679-07DD-35C0-D656-2811CF6F2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5116514"/>
            <a:ext cx="40782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4" rIns="91426" bIns="45714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kumimoji="1" lang="en-US" altLang="en-US">
              <a:latin typeface="Helvetica" panose="020B0604020202020204" pitchFamily="34" charset="0"/>
            </a:endParaRPr>
          </a:p>
          <a:p>
            <a:endParaRPr kumimoji="1" lang="en-US" altLang="en-US">
              <a:latin typeface="Helvetica" panose="020B0604020202020204" pitchFamily="34" charset="0"/>
            </a:endParaRPr>
          </a:p>
          <a:p>
            <a:endParaRPr kumimoji="1"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>
            <a:extLst>
              <a:ext uri="{FF2B5EF4-FFF2-40B4-BE49-F238E27FC236}">
                <a16:creationId xmlns:a16="http://schemas.microsoft.com/office/drawing/2014/main" id="{A417C238-6396-E62F-1A12-14441B6F11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08226" y="187326"/>
            <a:ext cx="79025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Background</a:t>
            </a:r>
          </a:p>
        </p:txBody>
      </p:sp>
      <p:sp>
        <p:nvSpPr>
          <p:cNvPr id="9219" name="Rectangle 5">
            <a:extLst>
              <a:ext uri="{FF2B5EF4-FFF2-40B4-BE49-F238E27FC236}">
                <a16:creationId xmlns:a16="http://schemas.microsoft.com/office/drawing/2014/main" id="{9DB99C41-FF57-7459-887A-C37DB0B44E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1251" y="1125539"/>
            <a:ext cx="6892925" cy="4860925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Processes can execute concurrently</a:t>
            </a:r>
          </a:p>
          <a:p>
            <a:pPr lvl="1"/>
            <a:r>
              <a:rPr lang="en-US" altLang="en-US"/>
              <a:t>May be interrupted at any time, partially completing execution</a:t>
            </a:r>
          </a:p>
          <a:p>
            <a:r>
              <a:rPr lang="en-US" altLang="en-US">
                <a:solidFill>
                  <a:srgbClr val="C00000"/>
                </a:solidFill>
              </a:rPr>
              <a:t>Concurrent access to shared data may result in data inconsistency</a:t>
            </a:r>
          </a:p>
          <a:p>
            <a:r>
              <a:rPr lang="en-US" altLang="en-US"/>
              <a:t>Maintaining data consistency requires mechanisms to ensure the orderly execution of cooperating processes</a:t>
            </a:r>
          </a:p>
          <a:p>
            <a:r>
              <a:rPr lang="en-US" altLang="en-US"/>
              <a:t>Illustration of the problem:</a:t>
            </a:r>
            <a:br>
              <a:rPr lang="en-US" altLang="en-US"/>
            </a:br>
            <a:r>
              <a:rPr lang="en-US" altLang="en-US"/>
              <a:t>Suppose that we wanted to provide a solution to the consumer-producer problem that fills </a:t>
            </a:r>
            <a:r>
              <a:rPr lang="en-US" altLang="en-US" b="1" i="1">
                <a:solidFill>
                  <a:srgbClr val="000000"/>
                </a:solidFill>
              </a:rPr>
              <a:t>all</a:t>
            </a:r>
            <a:r>
              <a:rPr lang="en-US" altLang="en-US">
                <a:solidFill>
                  <a:srgbClr val="000000"/>
                </a:solidFill>
              </a:rPr>
              <a:t> </a:t>
            </a:r>
            <a:r>
              <a:rPr lang="en-US" altLang="en-US"/>
              <a:t>the buffers. We can do so by having an integer </a:t>
            </a:r>
            <a:r>
              <a:rPr lang="en-US" altLang="en-US" b="1">
                <a:latin typeface="Courier" pitchFamily="-84" charset="0"/>
              </a:rPr>
              <a:t>counter</a:t>
            </a:r>
            <a:r>
              <a:rPr lang="en-US" altLang="en-US" b="1">
                <a:solidFill>
                  <a:srgbClr val="0000FF"/>
                </a:solidFill>
              </a:rPr>
              <a:t> </a:t>
            </a:r>
            <a:r>
              <a:rPr lang="en-US" altLang="en-US"/>
              <a:t>that keeps track of the number of full buffers.  Initially, </a:t>
            </a:r>
            <a:r>
              <a:rPr lang="en-US" altLang="en-US" b="1">
                <a:latin typeface="Courier" pitchFamily="-84" charset="0"/>
              </a:rPr>
              <a:t>counter</a:t>
            </a:r>
            <a:r>
              <a:rPr lang="en-US" altLang="en-US">
                <a:latin typeface="Courier" pitchFamily="-84" charset="0"/>
              </a:rPr>
              <a:t> </a:t>
            </a:r>
            <a:r>
              <a:rPr lang="en-US" altLang="en-US"/>
              <a:t>is set to 0. It is incremented by the producer after it produces a new buffer and is decremented by the consumer after it consumes a buffer.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3CC8388-099D-8943-58EA-797B865353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87326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Producer 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07746C7D-F952-74D8-9DBA-20FD574BF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05100" y="1258888"/>
            <a:ext cx="6732588" cy="4557712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while (true) {</a:t>
            </a:r>
            <a:b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	/* produce an item in next produced */ </a:t>
            </a:r>
          </a:p>
          <a:p>
            <a:pPr marL="0" indent="0"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	while (counter == BUFFER_SIZE) ; </a:t>
            </a:r>
          </a:p>
          <a:p>
            <a:pPr marL="0" indent="0"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		/* do nothing */ </a:t>
            </a:r>
          </a:p>
          <a:p>
            <a:pPr marL="0" indent="0"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	buffer[in] = next_produced; </a:t>
            </a:r>
          </a:p>
          <a:p>
            <a:pPr marL="0" indent="0"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	in = (in + 1) % BUFFER_SIZE; </a:t>
            </a:r>
          </a:p>
          <a:p>
            <a:pPr marL="0" indent="0"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	counter++; </a:t>
            </a:r>
          </a:p>
          <a:p>
            <a:pPr marL="0" indent="0">
              <a:buNone/>
            </a:pPr>
            <a:r>
              <a:rPr lang="en-US" alt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85C45106-00F7-4272-97A1-523E64986D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11363" y="142876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Consumer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930D6CAF-C3D7-8AF5-1668-83423A073A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1900" y="1262064"/>
            <a:ext cx="6877050" cy="486092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while (true) {</a:t>
            </a:r>
          </a:p>
          <a:p>
            <a:pPr marL="0" indent="0">
              <a:buNone/>
            </a:pP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	while (counter == 0) </a:t>
            </a:r>
          </a:p>
          <a:p>
            <a:pPr marL="0" indent="0">
              <a:buNone/>
            </a:pP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		; /* do nothing */ </a:t>
            </a:r>
          </a:p>
          <a:p>
            <a:pPr marL="0" indent="0">
              <a:buNone/>
            </a:pP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	next_consumed = buffer[out]; </a:t>
            </a:r>
          </a:p>
          <a:p>
            <a:pPr marL="0" indent="0">
              <a:buNone/>
            </a:pP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	out = (out + 1) % BUFFER_SIZE; 	</a:t>
            </a:r>
          </a:p>
          <a:p>
            <a:pPr marL="0" indent="0">
              <a:buNone/>
            </a:pP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     counter--; </a:t>
            </a:r>
          </a:p>
          <a:p>
            <a:pPr marL="0" indent="0">
              <a:buNone/>
            </a:pP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	/* consume the item in next consumed */ </a:t>
            </a:r>
          </a:p>
          <a:p>
            <a:pPr marL="0" indent="0">
              <a:buNone/>
            </a:pP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26">
            <a:extLst>
              <a:ext uri="{FF2B5EF4-FFF2-40B4-BE49-F238E27FC236}">
                <a16:creationId xmlns:a16="http://schemas.microsoft.com/office/drawing/2014/main" id="{DD20A234-10F0-AF1F-F467-70CC62D96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4128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Race Condition</a:t>
            </a:r>
          </a:p>
        </p:txBody>
      </p:sp>
      <p:sp>
        <p:nvSpPr>
          <p:cNvPr id="15363" name="Rectangle 1027">
            <a:extLst>
              <a:ext uri="{FF2B5EF4-FFF2-40B4-BE49-F238E27FC236}">
                <a16:creationId xmlns:a16="http://schemas.microsoft.com/office/drawing/2014/main" id="{384ABB43-5F40-0B9A-01F8-540B1237B1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28889" y="1177926"/>
            <a:ext cx="8067675" cy="51736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counter++ </a:t>
            </a:r>
            <a:r>
              <a:rPr lang="en-US" altLang="en-US" sz="1600"/>
              <a:t>could be implemented as</a:t>
            </a:r>
            <a:br>
              <a:rPr lang="en-US" altLang="en-US" sz="1600"/>
            </a:br>
            <a:br>
              <a:rPr lang="en-US" altLang="en-US" sz="1600"/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16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register1 = counter</a:t>
            </a:r>
            <a:br>
              <a:rPr lang="en-US" altLang="en-US" sz="16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register1 = register1 + 1</a:t>
            </a:r>
            <a:br>
              <a:rPr lang="en-US" altLang="en-US" sz="16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counter = register1</a:t>
            </a:r>
            <a:endParaRPr lang="en-US" altLang="en-US" sz="80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counter--</a:t>
            </a:r>
            <a:r>
              <a:rPr lang="en-US" altLang="en-US" sz="16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/>
              <a:t>could be implemented as</a:t>
            </a:r>
            <a:br>
              <a:rPr lang="en-US" altLang="en-US" sz="1600"/>
            </a:br>
            <a:br>
              <a:rPr lang="en-US" altLang="en-US" sz="1600"/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16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register2 = counter</a:t>
            </a:r>
            <a:br>
              <a:rPr lang="en-US" altLang="en-US" sz="16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register2 = register2 - 1</a:t>
            </a:r>
            <a:br>
              <a:rPr lang="en-US" altLang="en-US" sz="16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counter = register2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1600"/>
              <a:t>Consider this execution interleaving with </a:t>
            </a:r>
            <a:r>
              <a:rPr lang="ja-JP" altLang="en-US" sz="1600"/>
              <a:t>“</a:t>
            </a:r>
            <a:r>
              <a:rPr lang="en-US" altLang="ja-JP" sz="1600"/>
              <a:t>count = 5</a:t>
            </a:r>
            <a:r>
              <a:rPr lang="ja-JP" altLang="en-US" sz="1600"/>
              <a:t>”</a:t>
            </a:r>
            <a:r>
              <a:rPr lang="en-US" altLang="ja-JP" sz="1600"/>
              <a:t> initially: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/>
              <a:t>	S0: producer execute </a:t>
            </a:r>
            <a:r>
              <a:rPr lang="en-US" altLang="en-US" sz="1600" b="1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r>
              <a:rPr lang="en-US" altLang="en-US" sz="1600" b="1">
                <a:latin typeface="Courier New" panose="02070309020205020404" pitchFamily="49" charset="0"/>
              </a:rPr>
              <a:t>         </a:t>
            </a:r>
            <a:r>
              <a:rPr lang="en-US" altLang="en-US" sz="1600"/>
              <a:t>{register1 = 5}</a:t>
            </a:r>
            <a:br>
              <a:rPr lang="en-US" altLang="en-US" sz="1600"/>
            </a:br>
            <a:r>
              <a:rPr lang="en-US" altLang="en-US" sz="1600"/>
              <a:t>S1: producer execute </a:t>
            </a:r>
            <a:r>
              <a:rPr lang="en-US" altLang="en-US" sz="1600" b="1">
                <a:solidFill>
                  <a:srgbClr val="0000FF"/>
                </a:solidFill>
                <a:latin typeface="Courier New" panose="02070309020205020404" pitchFamily="49" charset="0"/>
              </a:rPr>
              <a:t>register1 = register1 + 1   </a:t>
            </a:r>
            <a:r>
              <a:rPr lang="en-US" altLang="en-US" sz="1600"/>
              <a:t>{register1 = 6} </a:t>
            </a:r>
            <a:br>
              <a:rPr lang="en-US" altLang="en-US" sz="1600"/>
            </a:br>
            <a:r>
              <a:rPr lang="en-US" altLang="en-US" sz="1600"/>
              <a:t>S2: consumer execute </a:t>
            </a:r>
            <a:r>
              <a:rPr lang="en-US" altLang="en-US" sz="1600" b="1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r>
              <a:rPr lang="en-US" altLang="en-US" sz="1600" b="1">
                <a:latin typeface="Courier New" panose="02070309020205020404" pitchFamily="49" charset="0"/>
              </a:rPr>
              <a:t>        </a:t>
            </a:r>
            <a:r>
              <a:rPr lang="en-US" altLang="en-US" sz="1600"/>
              <a:t>{register2 = 5} </a:t>
            </a:r>
            <a:br>
              <a:rPr lang="en-US" altLang="en-US" sz="1600"/>
            </a:br>
            <a:r>
              <a:rPr lang="en-US" altLang="en-US" sz="1600"/>
              <a:t>S3: consumer execute </a:t>
            </a:r>
            <a:r>
              <a:rPr lang="en-US" altLang="en-US" sz="1600" b="1">
                <a:solidFill>
                  <a:schemeClr val="tx2"/>
                </a:solidFill>
                <a:latin typeface="Courier New" panose="02070309020205020404" pitchFamily="49" charset="0"/>
              </a:rPr>
              <a:t>register2 = register2 – 1  </a:t>
            </a:r>
            <a:r>
              <a:rPr lang="en-US" altLang="en-US" sz="1600"/>
              <a:t>{register2 = 4} </a:t>
            </a:r>
            <a:br>
              <a:rPr lang="en-US" altLang="en-US" sz="1600"/>
            </a:br>
            <a:r>
              <a:rPr lang="en-US" altLang="en-US" sz="1600"/>
              <a:t>S4: producer execute </a:t>
            </a:r>
            <a:r>
              <a:rPr lang="en-US" altLang="en-US" sz="1600" b="1">
                <a:solidFill>
                  <a:srgbClr val="0000FF"/>
                </a:solidFill>
                <a:latin typeface="Courier New" panose="02070309020205020404" pitchFamily="49" charset="0"/>
              </a:rPr>
              <a:t>counter = register1         </a:t>
            </a:r>
            <a:r>
              <a:rPr lang="en-US" altLang="en-US" sz="1600"/>
              <a:t>{counter = 6 } </a:t>
            </a:r>
            <a:br>
              <a:rPr lang="en-US" altLang="en-US" sz="1600"/>
            </a:br>
            <a:r>
              <a:rPr lang="en-US" altLang="en-US" sz="1600"/>
              <a:t>S5: consumer execute </a:t>
            </a:r>
            <a:r>
              <a:rPr lang="en-US" altLang="en-US" sz="1600" b="1">
                <a:solidFill>
                  <a:schemeClr val="tx2"/>
                </a:solidFill>
                <a:latin typeface="Courier New" panose="02070309020205020404" pitchFamily="49" charset="0"/>
              </a:rPr>
              <a:t>counter = register2        </a:t>
            </a:r>
            <a:r>
              <a:rPr lang="en-US" altLang="en-US" sz="1600"/>
              <a:t>{counter = 4}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F41726D-D625-9287-61D4-7760ADCA7A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0161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Critical Section Problem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1EE50F07-6132-E16D-59EA-BAA1B2ABE0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2050" y="1131889"/>
            <a:ext cx="6940550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Consider system of </a:t>
            </a:r>
            <a:r>
              <a:rPr lang="en-US" altLang="en-US" b="1" i="1"/>
              <a:t>n</a:t>
            </a:r>
            <a:r>
              <a:rPr lang="en-US" altLang="en-US" b="1"/>
              <a:t> </a:t>
            </a:r>
            <a:r>
              <a:rPr lang="en-US" altLang="en-US"/>
              <a:t>processes {</a:t>
            </a:r>
            <a:r>
              <a:rPr lang="en-US" altLang="en-US" b="1" i="1"/>
              <a:t>p</a:t>
            </a:r>
            <a:r>
              <a:rPr lang="en-US" altLang="en-US" b="1" i="1" baseline="-25000"/>
              <a:t>0</a:t>
            </a:r>
            <a:r>
              <a:rPr lang="en-US" altLang="en-US" b="1" i="1"/>
              <a:t>, p</a:t>
            </a:r>
            <a:r>
              <a:rPr lang="en-US" altLang="en-US" b="1" i="1" baseline="-25000"/>
              <a:t>1</a:t>
            </a:r>
            <a:r>
              <a:rPr lang="en-US" altLang="en-US" b="1" i="1"/>
              <a:t>, … p</a:t>
            </a:r>
            <a:r>
              <a:rPr lang="en-US" altLang="en-US" b="1" i="1" baseline="-25000"/>
              <a:t>n-1</a:t>
            </a:r>
            <a:r>
              <a:rPr lang="en-US" altLang="en-US"/>
              <a:t>}</a:t>
            </a:r>
          </a:p>
          <a:p>
            <a:r>
              <a:rPr lang="en-US" altLang="en-US"/>
              <a:t>Each process has </a:t>
            </a:r>
            <a:r>
              <a:rPr lang="en-US" altLang="en-US" b="1">
                <a:solidFill>
                  <a:srgbClr val="3366FF"/>
                </a:solidFill>
              </a:rPr>
              <a:t>critical section </a:t>
            </a:r>
            <a:r>
              <a:rPr lang="en-US" altLang="en-US"/>
              <a:t>segment of code</a:t>
            </a:r>
          </a:p>
          <a:p>
            <a:pPr lvl="1"/>
            <a:r>
              <a:rPr lang="en-US" altLang="en-US"/>
              <a:t>Process may be changing common variables, updating table, writing file, etc</a:t>
            </a:r>
          </a:p>
          <a:p>
            <a:pPr lvl="1"/>
            <a:r>
              <a:rPr lang="en-US" altLang="en-US"/>
              <a:t>When one process in critical section, no other may be in its critical section</a:t>
            </a:r>
          </a:p>
          <a:p>
            <a:r>
              <a:rPr lang="en-US" altLang="en-US" b="1" i="1"/>
              <a:t>Critical section problem </a:t>
            </a:r>
            <a:r>
              <a:rPr lang="en-US" altLang="en-US"/>
              <a:t>is to design protocol to solve this</a:t>
            </a:r>
          </a:p>
          <a:p>
            <a:r>
              <a:rPr lang="en-US" altLang="en-US">
                <a:solidFill>
                  <a:srgbClr val="C00000"/>
                </a:solidFill>
              </a:rPr>
              <a:t>Each process must ask permission to enter critical section in </a:t>
            </a:r>
            <a:r>
              <a:rPr lang="en-US" altLang="en-US" b="1">
                <a:solidFill>
                  <a:srgbClr val="3366FF"/>
                </a:solidFill>
              </a:rPr>
              <a:t>entry section</a:t>
            </a:r>
            <a:r>
              <a:rPr lang="en-US" altLang="en-US"/>
              <a:t>, may follow critical section with </a:t>
            </a:r>
            <a:r>
              <a:rPr lang="en-US" altLang="en-US" b="1">
                <a:solidFill>
                  <a:srgbClr val="3366FF"/>
                </a:solidFill>
              </a:rPr>
              <a:t>exit section</a:t>
            </a:r>
            <a:r>
              <a:rPr lang="en-US" altLang="en-US"/>
              <a:t>, then </a:t>
            </a:r>
            <a:r>
              <a:rPr lang="en-US" altLang="en-US" b="1">
                <a:solidFill>
                  <a:srgbClr val="3366FF"/>
                </a:solidFill>
              </a:rPr>
              <a:t>remainder section</a:t>
            </a:r>
          </a:p>
          <a:p>
            <a:endParaRPr lang="en-US" altLang="en-US" b="1">
              <a:solidFill>
                <a:srgbClr val="3366FF"/>
              </a:solidFill>
            </a:endParaRPr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A8BB6D39-B205-145B-A2BF-D08203F56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8891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Critical Section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D42DF00B-8812-70C1-3894-F073D2EA2A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General structure of process </a:t>
            </a:r>
            <a:r>
              <a:rPr lang="en-US" altLang="en-US" b="1" i="1"/>
              <a:t>P</a:t>
            </a:r>
            <a:r>
              <a:rPr lang="en-US" altLang="en-US" b="1" i="1" baseline="-25000"/>
              <a:t>i  </a:t>
            </a:r>
            <a:endParaRPr lang="en-US" altLang="en-US"/>
          </a:p>
          <a:p>
            <a:endParaRPr lang="en-US" altLang="en-US" b="1">
              <a:solidFill>
                <a:srgbClr val="0000FF"/>
              </a:solidFill>
            </a:endParaRPr>
          </a:p>
        </p:txBody>
      </p:sp>
      <p:pic>
        <p:nvPicPr>
          <p:cNvPr id="18436" name="Picture 1">
            <a:extLst>
              <a:ext uri="{FF2B5EF4-FFF2-40B4-BE49-F238E27FC236}">
                <a16:creationId xmlns:a16="http://schemas.microsoft.com/office/drawing/2014/main" id="{05FFC40E-39BC-F12B-75CF-2B5A3FA97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914" y="1751013"/>
            <a:ext cx="3894137" cy="269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F0BD31E7-B9D2-B7D7-7BD6-3089B8A4EC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36826" y="176213"/>
            <a:ext cx="76739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Multicore Programming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C47BEF69-7ADD-2BD1-CD3E-E6FED34347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06650" y="1208089"/>
            <a:ext cx="7723188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b="1">
                <a:solidFill>
                  <a:srgbClr val="3366FF"/>
                </a:solidFill>
              </a:rPr>
              <a:t>Multicore</a:t>
            </a:r>
            <a:r>
              <a:rPr lang="en-US" altLang="en-US"/>
              <a:t> or </a:t>
            </a:r>
            <a:r>
              <a:rPr lang="en-US" altLang="en-US" b="1">
                <a:solidFill>
                  <a:srgbClr val="3366FF"/>
                </a:solidFill>
              </a:rPr>
              <a:t>multiprocessor</a:t>
            </a:r>
            <a:r>
              <a:rPr lang="en-US" altLang="en-US"/>
              <a:t> systems putting pressure on programmers, challenges include:</a:t>
            </a:r>
          </a:p>
          <a:p>
            <a:pPr lvl="1"/>
            <a:r>
              <a:rPr lang="en-US" altLang="en-US" b="1"/>
              <a:t>Dividing activities</a:t>
            </a:r>
          </a:p>
          <a:p>
            <a:pPr lvl="1"/>
            <a:r>
              <a:rPr lang="en-US" altLang="en-US" b="1"/>
              <a:t>Balance</a:t>
            </a:r>
          </a:p>
          <a:p>
            <a:pPr lvl="1"/>
            <a:r>
              <a:rPr lang="en-US" altLang="en-US" b="1"/>
              <a:t>Data splitting</a:t>
            </a:r>
          </a:p>
          <a:p>
            <a:pPr lvl="1"/>
            <a:r>
              <a:rPr lang="en-US" altLang="en-US" b="1"/>
              <a:t>Data dependency</a:t>
            </a:r>
          </a:p>
          <a:p>
            <a:pPr lvl="1"/>
            <a:r>
              <a:rPr lang="en-US" altLang="en-US" b="1"/>
              <a:t>Testing and debugging</a:t>
            </a:r>
          </a:p>
          <a:p>
            <a:r>
              <a:rPr lang="en-US" altLang="en-US" b="1" i="1"/>
              <a:t>Parallelism</a:t>
            </a:r>
            <a:r>
              <a:rPr lang="en-US" altLang="en-US"/>
              <a:t> implies a system can perform more than one task simultaneously</a:t>
            </a:r>
          </a:p>
          <a:p>
            <a:r>
              <a:rPr lang="en-US" altLang="en-US" b="1" i="1"/>
              <a:t>Concurrency</a:t>
            </a:r>
            <a:r>
              <a:rPr lang="en-US" altLang="en-US"/>
              <a:t> supports more than one task making progress</a:t>
            </a:r>
          </a:p>
          <a:p>
            <a:pPr lvl="1"/>
            <a:r>
              <a:rPr lang="en-US" altLang="en-US"/>
              <a:t>Single processor / core, scheduler providing concurrency</a:t>
            </a:r>
          </a:p>
          <a:p>
            <a:pPr lvl="1">
              <a:buFont typeface="Monotype Sorts" pitchFamily="-84" charset="2"/>
              <a:buNone/>
            </a:pPr>
            <a:endParaRPr lang="en-US" altLang="en-US"/>
          </a:p>
          <a:p>
            <a:pPr lvl="1"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5F4D75A-C238-E2FE-B70C-384FF960435F}"/>
              </a:ext>
            </a:extLst>
          </p:cNvPr>
          <p:cNvSpPr/>
          <p:nvPr/>
        </p:nvSpPr>
        <p:spPr bwMode="auto">
          <a:xfrm>
            <a:off x="3303588" y="1965325"/>
            <a:ext cx="2271712" cy="4270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64002" tIns="32001" rIns="64002" bIns="32001"/>
          <a:lstStyle/>
          <a:p>
            <a:pPr>
              <a:defRPr/>
            </a:pPr>
            <a:endParaRPr lang="en-US">
              <a:solidFill>
                <a:schemeClr val="tx1"/>
              </a:solidFill>
              <a:latin typeface="Verdana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82BC11-D1B7-3690-BC04-D137FEB9179A}"/>
              </a:ext>
            </a:extLst>
          </p:cNvPr>
          <p:cNvSpPr/>
          <p:nvPr/>
        </p:nvSpPr>
        <p:spPr bwMode="auto">
          <a:xfrm>
            <a:off x="3319464" y="2809876"/>
            <a:ext cx="1203325" cy="3778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64002" tIns="32001" rIns="64002" bIns="32001"/>
          <a:lstStyle/>
          <a:p>
            <a:pPr>
              <a:defRPr/>
            </a:pPr>
            <a:endParaRPr lang="en-US">
              <a:solidFill>
                <a:schemeClr val="tx1"/>
              </a:solidFill>
              <a:latin typeface="Verdana" charset="0"/>
            </a:endParaRPr>
          </a:p>
        </p:txBody>
      </p:sp>
      <p:sp>
        <p:nvSpPr>
          <p:cNvPr id="19460" name="Rectangle 2">
            <a:extLst>
              <a:ext uri="{FF2B5EF4-FFF2-40B4-BE49-F238E27FC236}">
                <a16:creationId xmlns:a16="http://schemas.microsoft.com/office/drawing/2014/main" id="{410DF275-33EE-AFC0-3D75-EB48B976B6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1" y="277813"/>
            <a:ext cx="8291513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Algorithm for Process P</a:t>
            </a:r>
            <a:r>
              <a:rPr lang="en-US" altLang="en-US" baseline="-25000">
                <a:solidFill>
                  <a:srgbClr val="0000FF"/>
                </a:solidFill>
              </a:rPr>
              <a:t>i</a:t>
            </a:r>
          </a:p>
        </p:txBody>
      </p:sp>
      <p:sp>
        <p:nvSpPr>
          <p:cNvPr id="19461" name="Rectangle 3">
            <a:extLst>
              <a:ext uri="{FF2B5EF4-FFF2-40B4-BE49-F238E27FC236}">
                <a16:creationId xmlns:a16="http://schemas.microsoft.com/office/drawing/2014/main" id="{21FE4029-B477-2056-78DD-25997D6531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44739" y="1311275"/>
            <a:ext cx="7742237" cy="4770438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{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while (turn == j); </a:t>
            </a:r>
          </a:p>
          <a:p>
            <a:pPr>
              <a:buFont typeface="Monotype Sorts" pitchFamily="-84" charset="2"/>
              <a:buNone/>
            </a:pPr>
            <a:endParaRPr lang="en-US" altLang="en-US" sz="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critical section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turn = j; </a:t>
            </a:r>
          </a:p>
          <a:p>
            <a:pPr>
              <a:buFont typeface="Monotype Sorts" pitchFamily="-84" charset="2"/>
              <a:buNone/>
            </a:pPr>
            <a:endParaRPr lang="en-US" altLang="en-US" sz="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remainder section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} while (true); </a:t>
            </a:r>
          </a:p>
          <a:p>
            <a:pPr>
              <a:buFont typeface="Monotype Sorts" pitchFamily="-84" charset="2"/>
              <a:buNone/>
            </a:pPr>
            <a:endParaRPr lang="en-US" altLang="en-US" sz="16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5F7D4C4-6310-F853-F363-914C8FECB7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01926" y="195263"/>
            <a:ext cx="77247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Solution to Critical-Section Problem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699C6BB4-55CC-253D-7883-3A82DCD06B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46350" y="1166814"/>
            <a:ext cx="6902450" cy="4530725"/>
          </a:xfrm>
        </p:spPr>
        <p:txBody>
          <a:bodyPr>
            <a:normAutofit fontScale="85000" lnSpcReduction="20000"/>
          </a:bodyPr>
          <a:lstStyle/>
          <a:p>
            <a:pPr>
              <a:buFont typeface="Monotype Sorts" pitchFamily="-84" charset="2"/>
              <a:buNone/>
            </a:pPr>
            <a:r>
              <a:rPr lang="en-US" altLang="en-US">
                <a:solidFill>
                  <a:srgbClr val="000000"/>
                </a:solidFill>
              </a:rPr>
              <a:t>1.   </a:t>
            </a:r>
            <a:r>
              <a:rPr lang="en-US" altLang="en-US" b="1">
                <a:solidFill>
                  <a:srgbClr val="3366FF"/>
                </a:solidFill>
              </a:rPr>
              <a:t>Mutual Exclusion </a:t>
            </a:r>
            <a:r>
              <a:rPr lang="en-US" altLang="en-US"/>
              <a:t>- If process </a:t>
            </a:r>
            <a:r>
              <a:rPr lang="en-US" altLang="en-US" b="1" i="1"/>
              <a:t>P</a:t>
            </a:r>
            <a:r>
              <a:rPr lang="en-US" altLang="en-US" b="1" i="1" baseline="-25000"/>
              <a:t>i</a:t>
            </a:r>
            <a:r>
              <a:rPr lang="en-US" altLang="en-US" b="1"/>
              <a:t> </a:t>
            </a:r>
            <a:r>
              <a:rPr lang="en-US" altLang="en-US"/>
              <a:t>is executing in its critical section, then no other processes can be executing in their critical sections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solidFill>
                  <a:srgbClr val="000000"/>
                </a:solidFill>
              </a:rPr>
              <a:t>2.   </a:t>
            </a:r>
            <a:r>
              <a:rPr lang="en-US" altLang="en-US" b="1">
                <a:solidFill>
                  <a:srgbClr val="3366FF"/>
                </a:solidFill>
              </a:rPr>
              <a:t>Progress</a:t>
            </a:r>
            <a:r>
              <a:rPr lang="en-US" altLang="en-US" b="1"/>
              <a:t> </a:t>
            </a:r>
            <a:r>
              <a:rPr lang="en-US" altLang="en-US"/>
              <a:t>- If no process is executing in its critical section and there exist some processes that wish to enter their critical section, then the </a:t>
            </a:r>
            <a:r>
              <a:rPr lang="en-US" altLang="en-US">
                <a:solidFill>
                  <a:srgbClr val="C00000"/>
                </a:solidFill>
              </a:rPr>
              <a:t>selection of the processes that will enter the critical section next cannot be postponed indefinitely</a:t>
            </a:r>
          </a:p>
          <a:p>
            <a:pPr>
              <a:buFont typeface="Monotype Sorts" pitchFamily="-84" charset="2"/>
              <a:buNone/>
            </a:pPr>
            <a:r>
              <a:rPr lang="en-US" altLang="en-US"/>
              <a:t>3.  </a:t>
            </a:r>
            <a:r>
              <a:rPr lang="en-US" altLang="en-US" b="1">
                <a:solidFill>
                  <a:srgbClr val="3366FF"/>
                </a:solidFill>
              </a:rPr>
              <a:t>Bounded Waiting </a:t>
            </a:r>
            <a:r>
              <a:rPr lang="en-US" altLang="en-US"/>
              <a:t>-  </a:t>
            </a:r>
            <a:r>
              <a:rPr lang="en-US" altLang="en-US">
                <a:solidFill>
                  <a:srgbClr val="C00000"/>
                </a:solidFill>
              </a:rPr>
              <a:t>A bound must exist on the number of times that other processes are allowed to enter their critical sections after a process has made a request to enter its critical section and before that request is granted</a:t>
            </a:r>
          </a:p>
          <a:p>
            <a:pPr marL="795338" lvl="1" indent="-338138">
              <a:buSzPct val="125000"/>
              <a:buFont typeface="Wingdings 2" panose="05020102010507070707" pitchFamily="18" charset="2"/>
              <a:buChar char=""/>
            </a:pPr>
            <a:r>
              <a:rPr lang="en-US" altLang="en-US"/>
              <a:t>Assume that each process executes at a nonzero speed </a:t>
            </a:r>
          </a:p>
          <a:p>
            <a:pPr marL="795338" lvl="1" indent="-338138">
              <a:buSzPct val="125000"/>
              <a:buFont typeface="Wingdings 2" panose="05020102010507070707" pitchFamily="18" charset="2"/>
              <a:buChar char=""/>
            </a:pPr>
            <a:r>
              <a:rPr lang="en-US" altLang="en-US"/>
              <a:t>No assumption concerning </a:t>
            </a:r>
            <a:r>
              <a:rPr lang="en-US" altLang="en-US" b="1">
                <a:solidFill>
                  <a:srgbClr val="3366FF"/>
                </a:solidFill>
              </a:rPr>
              <a:t>relative speed </a:t>
            </a:r>
            <a:r>
              <a:rPr lang="en-US" altLang="en-US"/>
              <a:t>of the</a:t>
            </a:r>
            <a:r>
              <a:rPr lang="en-US" altLang="en-US" b="1"/>
              <a:t> </a:t>
            </a:r>
            <a:r>
              <a:rPr lang="en-US" altLang="en-US" b="1" i="1">
                <a:solidFill>
                  <a:srgbClr val="000000"/>
                </a:solidFill>
              </a:rPr>
              <a:t>n</a:t>
            </a:r>
            <a:r>
              <a:rPr lang="en-US" altLang="en-US" b="1">
                <a:solidFill>
                  <a:srgbClr val="000000"/>
                </a:solidFill>
              </a:rPr>
              <a:t> </a:t>
            </a:r>
            <a:r>
              <a:rPr lang="en-US" altLang="en-US"/>
              <a:t>processes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0C6B97A9-98B7-CF3B-3BB0-878355067A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63826" y="176213"/>
            <a:ext cx="77247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Critical-Section Handling in OS 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CA226A87-538B-1A2C-DCB1-DF4D5C6A68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92350" y="1103314"/>
            <a:ext cx="6991350" cy="4530725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/>
              <a:t>     Two approaches depending on if kernel is preemptive or non-  preemptive </a:t>
            </a:r>
          </a:p>
          <a:p>
            <a:pPr marL="795338" lvl="1" indent="-338138">
              <a:buSzPct val="125000"/>
            </a:pPr>
            <a:r>
              <a:rPr lang="en-US" altLang="en-US" b="1">
                <a:solidFill>
                  <a:srgbClr val="3366FF"/>
                </a:solidFill>
              </a:rPr>
              <a:t>Preemptive</a:t>
            </a:r>
            <a:r>
              <a:rPr lang="en-US" altLang="en-US" sz="1400"/>
              <a:t> </a:t>
            </a:r>
            <a:r>
              <a:rPr lang="en-US" altLang="en-US"/>
              <a:t>– allows preemption of process when running in kernel mode</a:t>
            </a:r>
          </a:p>
          <a:p>
            <a:pPr marL="795338" lvl="1" indent="-338138">
              <a:buSzPct val="125000"/>
            </a:pPr>
            <a:r>
              <a:rPr lang="en-US" altLang="en-US" b="1">
                <a:solidFill>
                  <a:srgbClr val="3366FF"/>
                </a:solidFill>
              </a:rPr>
              <a:t>Non-preemptive </a:t>
            </a:r>
            <a:r>
              <a:rPr lang="en-US" altLang="en-US"/>
              <a:t>– runs until exits kernel mode, blocks, or voluntarily yields CPU</a:t>
            </a:r>
          </a:p>
          <a:p>
            <a:pPr marL="996950" lvl="2" indent="-198438">
              <a:buSzPct val="125000"/>
            </a:pPr>
            <a:r>
              <a:rPr lang="en-US" altLang="en-US"/>
              <a:t>Essentially free of race conditions in kernel mode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CC56EEE-BCFD-EB36-8F7D-BFB74CC944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4" y="147639"/>
            <a:ext cx="6772275" cy="66833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/>
              <a:t>MX algorithm 1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ED32442E-D950-405F-E221-0C48AE3520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8950" y="1203326"/>
            <a:ext cx="4262438" cy="5294313"/>
          </a:xfrm>
          <a:noFill/>
        </p:spPr>
        <p:txBody>
          <a:bodyPr/>
          <a:lstStyle/>
          <a:p>
            <a:pPr lvl="1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t1 ( )   {</a:t>
            </a:r>
          </a:p>
          <a:p>
            <a:pPr lvl="1">
              <a:spcBef>
                <a:spcPct val="0"/>
              </a:spcBef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while (true)   {</a:t>
            </a:r>
          </a:p>
          <a:p>
            <a:pPr lvl="1">
              <a:spcBef>
                <a:spcPct val="0"/>
              </a:spcBef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   while (turn != 1);   		/* do nothing */</a:t>
            </a:r>
          </a:p>
          <a:p>
            <a:pPr lvl="1">
              <a:spcBef>
                <a:spcPct val="0"/>
              </a:spcBef>
              <a:buFont typeface="Monotype Sorts" pitchFamily="-84" charset="2"/>
              <a:buNone/>
            </a:pPr>
            <a:r>
              <a:rPr lang="en-US" altLang="en-US" sz="1600" b="1" i="1">
                <a:latin typeface="Courier New" panose="02070309020205020404" pitchFamily="49" charset="0"/>
              </a:rPr>
              <a:t>		   CS</a:t>
            </a:r>
          </a:p>
          <a:p>
            <a:pPr lvl="1">
              <a:spcBef>
                <a:spcPct val="0"/>
              </a:spcBef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   turn = 2;</a:t>
            </a:r>
          </a:p>
          <a:p>
            <a:pPr lvl="1">
              <a:spcBef>
                <a:spcPct val="0"/>
              </a:spcBef>
              <a:buFont typeface="Monotype Sorts" pitchFamily="-84" charset="2"/>
              <a:buNone/>
            </a:pPr>
            <a:r>
              <a:rPr lang="en-US" altLang="en-US" sz="1600" b="1" i="1">
                <a:latin typeface="Courier New" panose="02070309020205020404" pitchFamily="49" charset="0"/>
              </a:rPr>
              <a:t>		   non-CS</a:t>
            </a:r>
            <a:r>
              <a:rPr lang="en-US" altLang="en-US" sz="1600" b="1">
                <a:latin typeface="Courier New" panose="02070309020205020404" pitchFamily="49" charset="0"/>
              </a:rPr>
              <a:t>		</a:t>
            </a:r>
            <a:br>
              <a:rPr lang="en-US" altLang="en-US" sz="1600" b="1">
                <a:latin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</a:rPr>
              <a:t> }</a:t>
            </a:r>
          </a:p>
          <a:p>
            <a:pPr lvl="1">
              <a:spcBef>
                <a:spcPct val="0"/>
              </a:spcBef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</a:t>
            </a:r>
          </a:p>
          <a:p>
            <a:pPr lvl="1">
              <a:spcBef>
                <a:spcPct val="0"/>
              </a:spcBef>
              <a:buFont typeface="Monotype Sorts" pitchFamily="-84" charset="2"/>
              <a:buNone/>
            </a:pPr>
            <a:endParaRPr lang="en-US" altLang="en-US" sz="1600" b="1">
              <a:latin typeface="Courier New" panose="02070309020205020404" pitchFamily="49" charset="0"/>
            </a:endParaRPr>
          </a:p>
          <a:p>
            <a:pPr lvl="1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t2 ( )   {</a:t>
            </a:r>
          </a:p>
          <a:p>
            <a:pPr lvl="1">
              <a:spcBef>
                <a:spcPct val="0"/>
              </a:spcBef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while (true)   {</a:t>
            </a:r>
          </a:p>
          <a:p>
            <a:pPr lvl="1">
              <a:spcBef>
                <a:spcPct val="0"/>
              </a:spcBef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   while (turn != 2);</a:t>
            </a:r>
          </a:p>
          <a:p>
            <a:pPr lvl="1">
              <a:spcBef>
                <a:spcPct val="0"/>
              </a:spcBef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	/* do nothing */</a:t>
            </a:r>
          </a:p>
          <a:p>
            <a:pPr lvl="1">
              <a:spcBef>
                <a:spcPct val="0"/>
              </a:spcBef>
              <a:buFont typeface="Monotype Sorts" pitchFamily="-84" charset="2"/>
              <a:buNone/>
            </a:pPr>
            <a:r>
              <a:rPr lang="en-US" altLang="en-US" sz="1600" b="1" i="1">
                <a:latin typeface="Courier New" panose="02070309020205020404" pitchFamily="49" charset="0"/>
              </a:rPr>
              <a:t>		   CS</a:t>
            </a:r>
          </a:p>
          <a:p>
            <a:pPr lvl="1">
              <a:spcBef>
                <a:spcPct val="0"/>
              </a:spcBef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   turn = 1;</a:t>
            </a:r>
          </a:p>
          <a:p>
            <a:pPr lvl="1">
              <a:spcBef>
                <a:spcPct val="0"/>
              </a:spcBef>
              <a:buFont typeface="Monotype Sorts" pitchFamily="-84" charset="2"/>
              <a:buNone/>
            </a:pPr>
            <a:r>
              <a:rPr lang="en-US" altLang="en-US" sz="1600" b="1" i="1">
                <a:latin typeface="Courier New" panose="02070309020205020404" pitchFamily="49" charset="0"/>
              </a:rPr>
              <a:t>		   non-CS</a:t>
            </a:r>
          </a:p>
          <a:p>
            <a:pPr lvl="1">
              <a:spcBef>
                <a:spcPct val="0"/>
              </a:spcBef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}</a:t>
            </a:r>
          </a:p>
          <a:p>
            <a:pPr lvl="1">
              <a:spcBef>
                <a:spcPct val="0"/>
              </a:spcBef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50A216C3-E6C6-B3D1-DCFE-193BEED8A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1589" y="1166813"/>
            <a:ext cx="4029075" cy="465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sz="1600"/>
              <a:t>Threads take </a:t>
            </a:r>
            <a:br>
              <a:rPr kumimoji="1" lang="en-US" altLang="en-US" sz="1600"/>
            </a:br>
            <a:r>
              <a:rPr kumimoji="1" lang="en-US" altLang="en-US" sz="1600"/>
              <a:t>turns entering CS.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 altLang="en-US" sz="1600"/>
              <a:t>t1 checks if it’s her turn. It it is not (</a:t>
            </a:r>
            <a:r>
              <a:rPr kumimoji="1" lang="en-US" altLang="en-US" sz="1600" b="1">
                <a:latin typeface="Courier New" panose="02070309020205020404" pitchFamily="49" charset="0"/>
              </a:rPr>
              <a:t>turn!=1</a:t>
            </a:r>
            <a:r>
              <a:rPr kumimoji="1" lang="en-US" altLang="en-US" sz="1600"/>
              <a:t>) then it waits doing nothing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 altLang="en-US" sz="1600"/>
              <a:t>if it is </a:t>
            </a:r>
            <a:r>
              <a:rPr kumimoji="1" lang="en-US" altLang="en-US" sz="1600" b="1">
                <a:latin typeface="Courier New" panose="02070309020205020404" pitchFamily="49" charset="0"/>
              </a:rPr>
              <a:t>t1</a:t>
            </a:r>
            <a:r>
              <a:rPr kumimoji="1" lang="en-US" altLang="en-US" sz="1600"/>
              <a:t>’s turn it proceeds with it’s CS and setting turn to 2 giving </a:t>
            </a:r>
            <a:r>
              <a:rPr kumimoji="1" lang="en-US" altLang="en-US" sz="1600" b="1">
                <a:latin typeface="Courier New" panose="02070309020205020404" pitchFamily="49" charset="0"/>
              </a:rPr>
              <a:t>t2 </a:t>
            </a:r>
            <a:r>
              <a:rPr kumimoji="1" lang="en-US" altLang="en-US" sz="1600"/>
              <a:t>an opportunity to enter her CS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sz="1600"/>
              <a:t>advantages: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 altLang="en-US" sz="1600"/>
              <a:t>enforces MX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sz="1600"/>
              <a:t>problems - unfair: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 altLang="en-US" sz="1600"/>
              <a:t>processes must alternate in CS requests, what if they are executing with different speeds? What if t2 does not want to get into CS for a while?</a:t>
            </a: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2DE2EB65-8EE4-575F-64CC-19ECF74DF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4" y="147639"/>
            <a:ext cx="6772275" cy="66833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/>
              <a:t>MX algorithm 2a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1C7B194C-E76A-8910-9713-4489138F6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88" y="1019175"/>
            <a:ext cx="3898900" cy="49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sz="1600"/>
              <a:t>Before entering CS thread checks if  the other is in CS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 altLang="en-US" sz="1600" b="1">
                <a:latin typeface="Courier New" panose="02070309020205020404" pitchFamily="49" charset="0"/>
              </a:rPr>
              <a:t>t1_in_CS,t2_in_CS </a:t>
            </a:r>
            <a:r>
              <a:rPr kumimoji="1" lang="en-US" altLang="en-US" sz="1600"/>
              <a:t>indicate if corresponding thread is in CS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sz="1600"/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sz="1600"/>
              <a:t>advantage -  fair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sz="1600"/>
              <a:t>problem - no MX!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sz="1600"/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sz="1600"/>
              <a:t>After </a:t>
            </a:r>
            <a:r>
              <a:rPr kumimoji="1" lang="en-US" altLang="en-US" sz="1600" b="1">
                <a:latin typeface="Courier New" panose="02070309020205020404" pitchFamily="49" charset="0"/>
              </a:rPr>
              <a:t>t1</a:t>
            </a:r>
            <a:r>
              <a:rPr kumimoji="1" lang="en-US" altLang="en-US" sz="1600"/>
              <a:t>  decides that </a:t>
            </a:r>
            <a:r>
              <a:rPr kumimoji="1" lang="en-US" altLang="en-US" sz="1600" b="1">
                <a:latin typeface="Courier New" panose="02070309020205020404" pitchFamily="49" charset="0"/>
              </a:rPr>
              <a:t>t2</a:t>
            </a:r>
            <a:r>
              <a:rPr kumimoji="1" lang="en-US" altLang="en-US" sz="1600"/>
              <a:t> is not in CS it is already in CS. Yet it takes time for </a:t>
            </a:r>
            <a:r>
              <a:rPr kumimoji="1" lang="en-US" altLang="en-US" sz="1600" b="1">
                <a:latin typeface="Courier New" panose="02070309020205020404" pitchFamily="49" charset="0"/>
              </a:rPr>
              <a:t>t1</a:t>
            </a:r>
            <a:r>
              <a:rPr kumimoji="1" lang="en-US" altLang="en-US" sz="1600"/>
              <a:t>  to set its own flag </a:t>
            </a:r>
            <a:r>
              <a:rPr kumimoji="1" lang="en-US" altLang="en-US" sz="1600" b="1">
                <a:latin typeface="Courier New" panose="02070309020205020404" pitchFamily="49" charset="0"/>
              </a:rPr>
              <a:t>t1_in_CS</a:t>
            </a:r>
            <a:r>
              <a:rPr kumimoji="1" lang="en-US" altLang="en-US" sz="1600"/>
              <a:t> to </a:t>
            </a:r>
            <a:r>
              <a:rPr kumimoji="1" lang="en-US" altLang="en-US" sz="1600" b="1">
                <a:latin typeface="Courier New" panose="02070309020205020404" pitchFamily="49" charset="0"/>
              </a:rPr>
              <a:t>true</a:t>
            </a:r>
            <a:endParaRPr kumimoji="1" lang="en-US" altLang="en-US" sz="1600"/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id="{4DE73ED2-F823-EEB7-5724-CA429D8C9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4" y="1162050"/>
            <a:ext cx="4473575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t1 ( ) {</a:t>
            </a: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	while (true) {</a:t>
            </a: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	   while (t2_in_CS == true)</a:t>
            </a: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		;   /* do nothing */</a:t>
            </a: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	   t1_in_CS = true;</a:t>
            </a:r>
          </a:p>
          <a:p>
            <a:pPr lvl="1"/>
            <a:r>
              <a:rPr kumimoji="1" lang="en-US" altLang="en-US" sz="1600" b="1" i="1">
                <a:latin typeface="Courier New" panose="02070309020205020404" pitchFamily="49" charset="0"/>
              </a:rPr>
              <a:t>	   CS</a:t>
            </a: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	   t1_in_CS = false;</a:t>
            </a:r>
          </a:p>
          <a:p>
            <a:pPr lvl="1"/>
            <a:r>
              <a:rPr kumimoji="1" lang="en-US" altLang="en-US" sz="1600" b="1" i="1">
                <a:latin typeface="Courier New" panose="02070309020205020404" pitchFamily="49" charset="0"/>
              </a:rPr>
              <a:t>	   non-CS</a:t>
            </a: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	}</a:t>
            </a: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}</a:t>
            </a:r>
          </a:p>
          <a:p>
            <a:pPr lvl="1"/>
            <a:endParaRPr kumimoji="1" lang="en-US" altLang="en-US" sz="1600" b="1">
              <a:latin typeface="Courier New" panose="02070309020205020404" pitchFamily="49" charset="0"/>
            </a:endParaRP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t2 ( ) {</a:t>
            </a: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	while (true) {</a:t>
            </a: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	   while (t1_in_CS == true)</a:t>
            </a: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		;   /* do nothing */</a:t>
            </a: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	   t2_in_CS = true;</a:t>
            </a:r>
          </a:p>
          <a:p>
            <a:pPr lvl="1"/>
            <a:r>
              <a:rPr kumimoji="1" lang="en-US" altLang="en-US" sz="1600" b="1" i="1">
                <a:latin typeface="Courier New" panose="02070309020205020404" pitchFamily="49" charset="0"/>
              </a:rPr>
              <a:t>	   CS</a:t>
            </a: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	   t2_in_CS = false;</a:t>
            </a:r>
          </a:p>
          <a:p>
            <a:pPr lvl="1"/>
            <a:r>
              <a:rPr kumimoji="1" lang="en-US" altLang="en-US" sz="1600" b="1" i="1">
                <a:latin typeface="Courier New" panose="02070309020205020404" pitchFamily="49" charset="0"/>
              </a:rPr>
              <a:t>	   non-CS</a:t>
            </a: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	}</a:t>
            </a: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}</a:t>
            </a:r>
            <a:endParaRPr lang="en-US" altLang="en-US" sz="1600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2A16F179-36C9-3236-D85F-FD2869C2BA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4" y="147639"/>
            <a:ext cx="6772275" cy="668337"/>
          </a:xfrm>
          <a:noFill/>
        </p:spPr>
        <p:txBody>
          <a:bodyPr>
            <a:normAutofit fontScale="90000"/>
          </a:bodyPr>
          <a:lstStyle/>
          <a:p>
            <a:r>
              <a:rPr lang="en-US" altLang="en-US"/>
              <a:t>MX algorithm 2b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45A18553-8B4D-EB94-09C8-5C329468E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7788" y="1125539"/>
            <a:ext cx="3898900" cy="495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sz="1600"/>
              <a:t>Let’s move the setting of the </a:t>
            </a:r>
            <a:r>
              <a:rPr kumimoji="1" lang="en-US" altLang="en-US" sz="1600" b="1">
                <a:latin typeface="Courier New" panose="02070309020205020404" pitchFamily="49" charset="0"/>
              </a:rPr>
              <a:t>t1_in_CS </a:t>
            </a:r>
            <a:r>
              <a:rPr kumimoji="1" lang="en-US" altLang="en-US" sz="1600"/>
              <a:t>flag outside of  the neighbor’s flag checking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sz="1600"/>
              <a:t>advantage -  MX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sz="1600"/>
              <a:t>problem - not fair!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 altLang="en-US" sz="1600"/>
              <a:t>Both threads cannot get to CS if they set their flags at the same time!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 altLang="en-US" sz="1600"/>
              <a:t>This condition is called </a:t>
            </a:r>
            <a:r>
              <a:rPr kumimoji="1" lang="en-US" altLang="en-US" sz="1600" i="1"/>
              <a:t>deadlock</a:t>
            </a:r>
            <a:r>
              <a:rPr kumimoji="1" lang="en-US" altLang="en-US" sz="1600"/>
              <a:t> and we say that threads may </a:t>
            </a:r>
            <a:r>
              <a:rPr kumimoji="1" lang="en-US" altLang="en-US" sz="1600" i="1"/>
              <a:t>starve</a:t>
            </a:r>
            <a:endParaRPr kumimoji="1" lang="en-US" altLang="en-US" sz="1600"/>
          </a:p>
        </p:txBody>
      </p:sp>
      <p:sp>
        <p:nvSpPr>
          <p:cNvPr id="29700" name="Text Box 4">
            <a:extLst>
              <a:ext uri="{FF2B5EF4-FFF2-40B4-BE49-F238E27FC236}">
                <a16:creationId xmlns:a16="http://schemas.microsoft.com/office/drawing/2014/main" id="{D51694C8-7FC8-B3F1-747F-B41D05FE7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625" y="1130301"/>
            <a:ext cx="4821238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t1 ( ) {</a:t>
            </a: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	while (true) {</a:t>
            </a: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	   t1_in_CS = true;</a:t>
            </a: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	   while (t2_in_CS == true);    		/* do nothing */</a:t>
            </a:r>
          </a:p>
          <a:p>
            <a:pPr lvl="1"/>
            <a:r>
              <a:rPr kumimoji="1" lang="en-US" altLang="en-US" sz="1600" b="1" i="1">
                <a:latin typeface="Courier New" panose="02070309020205020404" pitchFamily="49" charset="0"/>
              </a:rPr>
              <a:t>	   CS</a:t>
            </a: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	   t1_in_CS = false;</a:t>
            </a: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	   </a:t>
            </a:r>
            <a:r>
              <a:rPr kumimoji="1" lang="en-US" altLang="en-US" sz="1600" b="1" i="1">
                <a:latin typeface="Courier New" panose="02070309020205020404" pitchFamily="49" charset="0"/>
              </a:rPr>
              <a:t>non-CS</a:t>
            </a:r>
            <a:endParaRPr kumimoji="1" lang="en-US" altLang="en-US" sz="1600" b="1">
              <a:latin typeface="Courier New" panose="02070309020205020404" pitchFamily="49" charset="0"/>
            </a:endParaRP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	}</a:t>
            </a: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}</a:t>
            </a: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t2 ( ) {</a:t>
            </a: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	while (true) {</a:t>
            </a: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	   t2_in_CS = true;</a:t>
            </a: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	   while (t1_in_CS == true);			/* do nothing */</a:t>
            </a:r>
          </a:p>
          <a:p>
            <a:pPr lvl="1"/>
            <a:r>
              <a:rPr kumimoji="1" lang="en-US" altLang="en-US" sz="1600" b="1" i="1">
                <a:latin typeface="Courier New" panose="02070309020205020404" pitchFamily="49" charset="0"/>
              </a:rPr>
              <a:t>	   CS</a:t>
            </a: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	   t2_in_CS = false;</a:t>
            </a:r>
          </a:p>
          <a:p>
            <a:pPr lvl="1"/>
            <a:r>
              <a:rPr kumimoji="1" lang="en-US" altLang="en-US" sz="1600" b="1" i="1">
                <a:latin typeface="Courier New" panose="02070309020205020404" pitchFamily="49" charset="0"/>
              </a:rPr>
              <a:t>	   non-CS</a:t>
            </a: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	}</a:t>
            </a:r>
          </a:p>
          <a:p>
            <a:pPr lvl="1"/>
            <a:r>
              <a:rPr kumimoji="1" lang="en-US" altLang="en-US" sz="1600" b="1">
                <a:latin typeface="Courier New" panose="02070309020205020404" pitchFamily="49" charset="0"/>
              </a:rPr>
              <a:t>}</a:t>
            </a:r>
            <a:endParaRPr lang="en-US" altLang="en-US" sz="1600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10DF0000-AABE-7B2E-A782-C8E8F82371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22538" y="214313"/>
            <a:ext cx="76882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Peterson</a:t>
            </a:r>
            <a:r>
              <a:rPr lang="ja-JP" altLang="en-US"/>
              <a:t>’</a:t>
            </a:r>
            <a:r>
              <a:rPr lang="en-US" altLang="ja-JP"/>
              <a:t>s Solution</a:t>
            </a:r>
            <a:endParaRPr lang="en-US" altLang="en-US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D67DDF3-DB82-CFEE-328A-8ED3A8EDB7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70150" y="1182689"/>
            <a:ext cx="7118350" cy="4422775"/>
          </a:xfrm>
        </p:spPr>
        <p:txBody>
          <a:bodyPr>
            <a:normAutofit fontScale="85000" lnSpcReduction="10000"/>
          </a:bodyPr>
          <a:lstStyle/>
          <a:p>
            <a:pPr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/>
              <a:t>Good algorithmic  description of solving the problem</a:t>
            </a:r>
            <a:endParaRPr lang="en-US" altLang="en-US" sz="800"/>
          </a:p>
          <a:p>
            <a:pPr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/>
              <a:t>Two process solution</a:t>
            </a:r>
            <a:endParaRPr lang="en-US" altLang="en-US" sz="800"/>
          </a:p>
          <a:p>
            <a:pPr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/>
              <a:t>Assume that the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/>
              <a:t>and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en-US" altLang="en-US"/>
              <a:t> machine-language instructions are atomic; that is, cannot be interrupted</a:t>
            </a:r>
            <a:endParaRPr lang="en-US" altLang="en-US" sz="800"/>
          </a:p>
          <a:p>
            <a:pPr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>
                <a:solidFill>
                  <a:srgbClr val="000000"/>
                </a:solidFill>
              </a:rPr>
              <a:t>The two processes share two variables:</a:t>
            </a:r>
          </a:p>
          <a:p>
            <a:pPr lvl="1"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 sz="1600" b="1">
                <a:latin typeface="Courier New" panose="02070309020205020404" pitchFamily="49" charset="0"/>
              </a:rPr>
              <a:t>int turn; </a:t>
            </a:r>
          </a:p>
          <a:p>
            <a:pPr lvl="1"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 sz="1600" b="1">
                <a:latin typeface="Courier New" panose="02070309020205020404" pitchFamily="49" charset="0"/>
              </a:rPr>
              <a:t>Boolean flag[2]</a:t>
            </a:r>
          </a:p>
          <a:p>
            <a:pPr lvl="1">
              <a:tabLst>
                <a:tab pos="739775" algn="l"/>
                <a:tab pos="1020763" algn="l"/>
                <a:tab pos="1257300" algn="l"/>
              </a:tabLst>
            </a:pPr>
            <a:endParaRPr lang="en-US" altLang="en-US" sz="800" b="1">
              <a:solidFill>
                <a:srgbClr val="000000"/>
              </a:solidFill>
            </a:endParaRPr>
          </a:p>
          <a:p>
            <a:pPr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>
                <a:solidFill>
                  <a:srgbClr val="000000"/>
                </a:solidFill>
              </a:rPr>
              <a:t>The variable </a:t>
            </a: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turn</a:t>
            </a:r>
            <a:r>
              <a:rPr lang="en-US" altLang="en-US">
                <a:solidFill>
                  <a:srgbClr val="000000"/>
                </a:solidFill>
              </a:rPr>
              <a:t> indicates whose turn it is to enter the critical section</a:t>
            </a:r>
            <a:endParaRPr lang="en-US" altLang="en-US" sz="800">
              <a:solidFill>
                <a:srgbClr val="000000"/>
              </a:solidFill>
            </a:endParaRPr>
          </a:p>
          <a:p>
            <a:pPr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>
                <a:solidFill>
                  <a:srgbClr val="000000"/>
                </a:solidFill>
              </a:rPr>
              <a:t>The </a:t>
            </a: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flag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>
                <a:solidFill>
                  <a:srgbClr val="000000"/>
                </a:solidFill>
              </a:rPr>
              <a:t>array is used to indicate if a process is ready to enter the critical section. </a:t>
            </a: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flag[i] = </a:t>
            </a:r>
            <a:r>
              <a:rPr lang="en-US" altLang="en-US" sz="1600" b="1" i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altLang="en-US" sz="1600">
                <a:solidFill>
                  <a:srgbClr val="000000"/>
                </a:solidFill>
              </a:rPr>
              <a:t>  </a:t>
            </a:r>
            <a:r>
              <a:rPr lang="en-US" altLang="en-US">
                <a:solidFill>
                  <a:srgbClr val="000000"/>
                </a:solidFill>
              </a:rPr>
              <a:t>implies that process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en-US" sz="2000" b="1" baseline="-25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>
                <a:solidFill>
                  <a:srgbClr val="000000"/>
                </a:solidFill>
              </a:rPr>
              <a:t> is ready!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E1A09-7452-BC4D-1DD9-F25DCEEC5E24}"/>
              </a:ext>
            </a:extLst>
          </p:cNvPr>
          <p:cNvSpPr/>
          <p:nvPr/>
        </p:nvSpPr>
        <p:spPr bwMode="auto">
          <a:xfrm>
            <a:off x="3206751" y="1704976"/>
            <a:ext cx="3889375" cy="9620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64002" tIns="32001" rIns="64002" bIns="32001"/>
          <a:lstStyle/>
          <a:p>
            <a:pPr>
              <a:defRPr/>
            </a:pPr>
            <a:endParaRPr lang="en-US">
              <a:solidFill>
                <a:schemeClr val="tx1"/>
              </a:solidFill>
              <a:latin typeface="Verdana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F86351-CE0F-0C83-6103-233600C9A766}"/>
              </a:ext>
            </a:extLst>
          </p:cNvPr>
          <p:cNvSpPr/>
          <p:nvPr/>
        </p:nvSpPr>
        <p:spPr bwMode="auto">
          <a:xfrm>
            <a:off x="3224214" y="2968625"/>
            <a:ext cx="2162175" cy="3873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64002" tIns="32001" rIns="64002" bIns="32001"/>
          <a:lstStyle/>
          <a:p>
            <a:pPr>
              <a:defRPr/>
            </a:pPr>
            <a:endParaRPr lang="en-US">
              <a:solidFill>
                <a:schemeClr val="tx1"/>
              </a:solidFill>
              <a:latin typeface="Verdana" charset="0"/>
            </a:endParaRPr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12E21EC4-A8D2-2D25-F1F4-AD3312F753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1" y="277813"/>
            <a:ext cx="8291513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Algorithm for Process </a:t>
            </a:r>
            <a:r>
              <a:rPr lang="en-US" altLang="en-US">
                <a:solidFill>
                  <a:srgbClr val="0000FF"/>
                </a:solidFill>
              </a:rPr>
              <a:t>P</a:t>
            </a:r>
            <a:r>
              <a:rPr lang="en-US" altLang="en-US" baseline="-25000">
                <a:solidFill>
                  <a:srgbClr val="0000FF"/>
                </a:solidFill>
              </a:rPr>
              <a:t>i</a:t>
            </a:r>
          </a:p>
        </p:txBody>
      </p:sp>
      <p:sp>
        <p:nvSpPr>
          <p:cNvPr id="33797" name="Rectangle 3">
            <a:extLst>
              <a:ext uri="{FF2B5EF4-FFF2-40B4-BE49-F238E27FC236}">
                <a16:creationId xmlns:a16="http://schemas.microsoft.com/office/drawing/2014/main" id="{25DC5EEF-4F6A-9612-7D94-35D16DEAD0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44739" y="1311275"/>
            <a:ext cx="7742237" cy="4770438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do </a:t>
            </a: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flag[i] = true;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turn = j;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while (flag[j] &amp;&amp; turn = = j);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critical section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flag[i] = false;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remainder section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} while (true); </a:t>
            </a:r>
          </a:p>
          <a:p>
            <a:pPr>
              <a:buFont typeface="Monotype Sorts" pitchFamily="-84" charset="2"/>
              <a:buNone/>
            </a:pPr>
            <a:endParaRPr lang="en-US" altLang="en-US" sz="16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180FBE44-65EF-0178-54F2-911366C1FB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24138" y="277813"/>
            <a:ext cx="7586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Peterson</a:t>
            </a:r>
            <a:r>
              <a:rPr lang="ja-JP" altLang="en-US"/>
              <a:t>’</a:t>
            </a:r>
            <a:r>
              <a:rPr lang="en-US" altLang="ja-JP"/>
              <a:t>s Solution (Cont.)</a:t>
            </a:r>
            <a:endParaRPr lang="en-US" altLang="en-US"/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E0CF286F-3B22-9100-4501-C36C2C765F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30451" y="1233489"/>
            <a:ext cx="7623175" cy="4422775"/>
          </a:xfrm>
        </p:spPr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Provable that the three  CS requirement are met: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solidFill>
                  <a:srgbClr val="000000"/>
                </a:solidFill>
              </a:rPr>
              <a:t>        1.   Mutual exclusion is preserved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solidFill>
                  <a:srgbClr val="000000"/>
                </a:solidFill>
              </a:rPr>
              <a:t>               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en-US" sz="2000" b="1" baseline="-25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>
                <a:solidFill>
                  <a:srgbClr val="000000"/>
                </a:solidFill>
              </a:rPr>
              <a:t>enters CS only if: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solidFill>
                  <a:srgbClr val="000000"/>
                </a:solidFill>
              </a:rPr>
              <a:t>                      either 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flag[j] = false </a:t>
            </a:r>
            <a:r>
              <a:rPr lang="en-US" altLang="en-US">
                <a:solidFill>
                  <a:srgbClr val="000000"/>
                </a:solidFill>
              </a:rPr>
              <a:t>or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turn = i</a:t>
            </a:r>
            <a:endParaRPr lang="en-US" altLang="en-US">
              <a:solidFill>
                <a:srgbClr val="000000"/>
              </a:solidFill>
            </a:endParaRPr>
          </a:p>
          <a:p>
            <a:pPr>
              <a:buFont typeface="Monotype Sorts" pitchFamily="-84" charset="2"/>
              <a:buNone/>
            </a:pPr>
            <a:r>
              <a:rPr lang="en-US" altLang="en-US">
                <a:solidFill>
                  <a:srgbClr val="000000"/>
                </a:solidFill>
              </a:rPr>
              <a:t>        2.   Progress requirement is satisfied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solidFill>
                  <a:srgbClr val="000000"/>
                </a:solidFill>
              </a:rPr>
              <a:t>        3.   Bounded-waiting requirement is met</a:t>
            </a:r>
            <a:endParaRPr lang="en-US" altLang="en-US" sz="160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FB75EFB7-9741-2363-EFD7-425F853096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24138" y="277813"/>
            <a:ext cx="7586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Synchronization Hardware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E3740F9F-8C2D-4AEA-8986-D04DE7B2BC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2051" y="1233489"/>
            <a:ext cx="7161213" cy="4422775"/>
          </a:xfrm>
        </p:spPr>
        <p:txBody>
          <a:bodyPr>
            <a:normAutofit fontScale="92500" lnSpcReduction="20000"/>
          </a:bodyPr>
          <a:lstStyle/>
          <a:p>
            <a:pPr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>
                <a:solidFill>
                  <a:srgbClr val="C00000"/>
                </a:solidFill>
              </a:rPr>
              <a:t>Many systems provide hardware support for implementing the critical section code.</a:t>
            </a:r>
          </a:p>
          <a:p>
            <a:pPr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/>
              <a:t>All solutions below based on idea of </a:t>
            </a:r>
            <a:r>
              <a:rPr lang="en-US" altLang="en-US" b="1">
                <a:solidFill>
                  <a:srgbClr val="3366FF"/>
                </a:solidFill>
              </a:rPr>
              <a:t>locking</a:t>
            </a:r>
          </a:p>
          <a:p>
            <a:pPr lvl="1"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/>
              <a:t>Protecting critical regions via locks</a:t>
            </a:r>
          </a:p>
          <a:p>
            <a:pPr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/>
              <a:t>Uniprocessors – could disable interrupts</a:t>
            </a:r>
          </a:p>
          <a:p>
            <a:pPr lvl="1"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/>
              <a:t>Currently running code would execute without preemption</a:t>
            </a:r>
          </a:p>
          <a:p>
            <a:pPr lvl="1"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/>
              <a:t>Generally too inefficient on multiprocessor systems</a:t>
            </a:r>
          </a:p>
          <a:p>
            <a:pPr lvl="2"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/>
              <a:t>Operating systems using this not broadly scalable</a:t>
            </a:r>
          </a:p>
          <a:p>
            <a:pPr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/>
              <a:t>Modern machines provide special atomic hardware instructions</a:t>
            </a:r>
          </a:p>
          <a:p>
            <a:pPr lvl="2"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 b="1">
                <a:solidFill>
                  <a:srgbClr val="3366FF"/>
                </a:solidFill>
              </a:rPr>
              <a:t>Atomic</a:t>
            </a:r>
            <a:r>
              <a:rPr lang="en-US" altLang="en-US"/>
              <a:t> = non-interruptible</a:t>
            </a:r>
          </a:p>
          <a:p>
            <a:pPr lvl="1"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/>
              <a:t>Either test memory word and set value</a:t>
            </a:r>
          </a:p>
          <a:p>
            <a:pPr lvl="1"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/>
              <a:t>Or swap contents of two memory words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8A7EF403-33B7-31AB-C516-447A9984C9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36826" y="176213"/>
            <a:ext cx="76739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Multicore Programming (Cont.)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08A5500C-8A34-A4A3-EA8D-DCEE4F4085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30450" y="1233489"/>
            <a:ext cx="7156450" cy="4530725"/>
          </a:xfrm>
        </p:spPr>
        <p:txBody>
          <a:bodyPr/>
          <a:lstStyle/>
          <a:p>
            <a:r>
              <a:rPr lang="en-US" altLang="en-US"/>
              <a:t>Types of parallelism 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Data parallelism</a:t>
            </a:r>
            <a:r>
              <a:rPr lang="en-US" altLang="en-US"/>
              <a:t> – distributes subsets of the same data across multiple cores, same operation on each</a:t>
            </a:r>
            <a:endParaRPr lang="en-US" altLang="en-US" b="1">
              <a:solidFill>
                <a:srgbClr val="3366FF"/>
              </a:solidFill>
            </a:endParaRP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Task parallelism </a:t>
            </a:r>
            <a:r>
              <a:rPr lang="en-US" altLang="en-US"/>
              <a:t>– distributing threads across cores, each thread performing unique operation</a:t>
            </a:r>
          </a:p>
          <a:p>
            <a:r>
              <a:rPr lang="en-US" altLang="en-US"/>
              <a:t>As # of threads grows, so does architectural support for threading</a:t>
            </a:r>
          </a:p>
          <a:p>
            <a:pPr lvl="1"/>
            <a:r>
              <a:rPr lang="en-US" altLang="en-US"/>
              <a:t>CPUs have cores as well as </a:t>
            </a:r>
            <a:r>
              <a:rPr lang="en-US" altLang="en-US" b="1" i="1"/>
              <a:t>hardware threads</a:t>
            </a:r>
          </a:p>
          <a:p>
            <a:pPr lvl="1"/>
            <a:r>
              <a:rPr lang="en-US" altLang="en-US"/>
              <a:t>Consider Oracle SPARC T4 with 8 cores, and 8 hardware threads per core</a:t>
            </a:r>
          </a:p>
          <a:p>
            <a:pPr lvl="1"/>
            <a:endParaRPr lang="en-US" altLang="en-US"/>
          </a:p>
          <a:p>
            <a:pPr lvl="1"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2C2334-298F-C192-14A6-A95DB40CF830}"/>
              </a:ext>
            </a:extLst>
          </p:cNvPr>
          <p:cNvSpPr/>
          <p:nvPr/>
        </p:nvSpPr>
        <p:spPr bwMode="auto">
          <a:xfrm>
            <a:off x="3422651" y="2058989"/>
            <a:ext cx="1674813" cy="3762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64002" tIns="32001" rIns="64002" bIns="32001"/>
          <a:lstStyle/>
          <a:p>
            <a:pPr>
              <a:defRPr/>
            </a:pPr>
            <a:endParaRPr lang="en-US">
              <a:solidFill>
                <a:schemeClr val="tx1"/>
              </a:solidFill>
              <a:latin typeface="Verdan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5A79AB-7495-4AB3-1F91-A33044BAD8AA}"/>
              </a:ext>
            </a:extLst>
          </p:cNvPr>
          <p:cNvSpPr/>
          <p:nvPr/>
        </p:nvSpPr>
        <p:spPr bwMode="auto">
          <a:xfrm>
            <a:off x="3430588" y="1419226"/>
            <a:ext cx="1674812" cy="3460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64002" tIns="32001" rIns="64002" bIns="32001"/>
          <a:lstStyle/>
          <a:p>
            <a:pPr>
              <a:defRPr/>
            </a:pPr>
            <a:endParaRPr lang="en-US">
              <a:solidFill>
                <a:schemeClr val="tx1"/>
              </a:solidFill>
              <a:latin typeface="Verdana" charset="0"/>
            </a:endParaRPr>
          </a:p>
        </p:txBody>
      </p:sp>
      <p:sp>
        <p:nvSpPr>
          <p:cNvPr id="39940" name="Title 1">
            <a:extLst>
              <a:ext uri="{FF2B5EF4-FFF2-40B4-BE49-F238E27FC236}">
                <a16:creationId xmlns:a16="http://schemas.microsoft.com/office/drawing/2014/main" id="{A1547A08-D54C-2449-7823-DA100533A3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17800" y="119063"/>
            <a:ext cx="8154988" cy="576262"/>
          </a:xfrm>
        </p:spPr>
        <p:txBody>
          <a:bodyPr/>
          <a:lstStyle/>
          <a:p>
            <a:r>
              <a:rPr lang="en-US" altLang="en-US" sz="2400"/>
              <a:t>Solution to Critical-section Problem Using Locks</a:t>
            </a:r>
          </a:p>
        </p:txBody>
      </p:sp>
      <p:sp>
        <p:nvSpPr>
          <p:cNvPr id="39941" name="Content Placeholder 2">
            <a:extLst>
              <a:ext uri="{FF2B5EF4-FFF2-40B4-BE49-F238E27FC236}">
                <a16:creationId xmlns:a16="http://schemas.microsoft.com/office/drawing/2014/main" id="{D78047D2-88CD-9FC8-AB11-B9BA5AA65B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20950" y="1103314"/>
            <a:ext cx="7727950" cy="4530725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{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acquire lock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critical section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release lock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remainder section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 while (TRUE);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7BFE9E72-35A2-296B-8AAE-ECFDC431A2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11464" y="161926"/>
            <a:ext cx="739933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test_and_set  Instruction 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F1C87CA7-2C82-E544-6001-DD9CFCD76E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30451" y="827089"/>
            <a:ext cx="7408863" cy="4422775"/>
          </a:xfrm>
        </p:spPr>
        <p:txBody>
          <a:bodyPr>
            <a:normAutofit fontScale="92500" lnSpcReduction="10000"/>
          </a:bodyPr>
          <a:lstStyle/>
          <a:p>
            <a:pPr>
              <a:buNone/>
              <a:tabLst>
                <a:tab pos="739775" algn="l"/>
                <a:tab pos="1020763" algn="l"/>
                <a:tab pos="1257300" algn="l"/>
              </a:tabLst>
            </a:pPr>
            <a:endParaRPr lang="en-US" altLang="en-US"/>
          </a:p>
          <a:p>
            <a:pPr>
              <a:buNone/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/>
              <a:t>   Definition:</a:t>
            </a:r>
            <a:endParaRPr lang="en-US" altLang="en-US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 test_and_set (boolean *target)</a:t>
            </a:r>
          </a:p>
          <a:p>
            <a:pPr>
              <a:buNone/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{</a:t>
            </a:r>
          </a:p>
          <a:p>
            <a:pPr>
              <a:buNone/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boolean rv = *target;</a:t>
            </a:r>
          </a:p>
          <a:p>
            <a:pPr>
              <a:buNone/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*target = TRUE;</a:t>
            </a:r>
          </a:p>
          <a:p>
            <a:pPr>
              <a:buNone/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return rv:</a:t>
            </a:r>
          </a:p>
          <a:p>
            <a:pPr>
              <a:buNone/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}</a:t>
            </a:r>
            <a:endParaRPr lang="en-US" altLang="en-US" sz="1600">
              <a:solidFill>
                <a:srgbClr val="0000FF"/>
              </a:solidFill>
            </a:endParaRPr>
          </a:p>
          <a:p>
            <a:pPr>
              <a:buFont typeface="Monotype Sorts" pitchFamily="-84" charset="2"/>
              <a:buAutoNum type="arabicPeriod"/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/>
              <a:t>Executed atomically</a:t>
            </a:r>
          </a:p>
          <a:p>
            <a:pPr>
              <a:buFont typeface="Monotype Sorts" pitchFamily="-84" charset="2"/>
              <a:buAutoNum type="arabicPeriod"/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/>
              <a:t>Returns the original value of passed parameter</a:t>
            </a:r>
          </a:p>
          <a:p>
            <a:pPr>
              <a:buFont typeface="Monotype Sorts" pitchFamily="-84" charset="2"/>
              <a:buAutoNum type="arabicPeriod"/>
              <a:tabLst>
                <a:tab pos="739775" algn="l"/>
                <a:tab pos="1020763" algn="l"/>
                <a:tab pos="1257300" algn="l"/>
              </a:tabLst>
            </a:pPr>
            <a:r>
              <a:rPr lang="en-US" altLang="en-US"/>
              <a:t>Set the new value of passed parameter to “TRUE”.</a:t>
            </a:r>
          </a:p>
          <a:p>
            <a:pPr>
              <a:buFont typeface="Monotype Sorts" pitchFamily="-84" charset="2"/>
              <a:buAutoNum type="arabicPeriod"/>
              <a:tabLst>
                <a:tab pos="739775" algn="l"/>
                <a:tab pos="1020763" algn="l"/>
                <a:tab pos="1257300" algn="l"/>
              </a:tabLst>
            </a:pPr>
            <a:endParaRPr lang="en-US" altLang="en-US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2FD007B-F180-F3B6-7217-12FC0B5B8F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73314" y="161926"/>
            <a:ext cx="783748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Solution using test_and_set()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3166A471-EF68-DE2D-8F4E-DD7F02950C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93950" y="1193801"/>
            <a:ext cx="6865938" cy="3319463"/>
          </a:xfrm>
        </p:spPr>
        <p:txBody>
          <a:bodyPr>
            <a:normAutofit fontScale="77500" lnSpcReduction="20000"/>
          </a:bodyPr>
          <a:lstStyle/>
          <a:p>
            <a:pPr marL="342866" indent="-342866">
              <a:buFont typeface="Monotype Sorts" charset="0"/>
              <a:buChar char="n"/>
              <a:tabLst>
                <a:tab pos="742278" algn="l"/>
                <a:tab pos="1023411" algn="l"/>
                <a:tab pos="1258984" algn="l"/>
              </a:tabLst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Shared Boolean variable lock, initialized to FALSE</a:t>
            </a:r>
          </a:p>
          <a:p>
            <a:pPr marL="342866" indent="-342866">
              <a:buFont typeface="Monotype Sorts" charset="0"/>
              <a:buChar char="n"/>
              <a:tabLst>
                <a:tab pos="742278" algn="l"/>
                <a:tab pos="1023411" algn="l"/>
                <a:tab pos="1258984" algn="l"/>
              </a:tabLst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Solution:</a:t>
            </a:r>
            <a:endParaRPr lang="en-US" sz="1400" b="1" dirty="0">
              <a:latin typeface="Courier New"/>
              <a:ea typeface="ＭＳ Ｐゴシック" charset="0"/>
              <a:cs typeface="Courier New"/>
            </a:endParaRPr>
          </a:p>
          <a:p>
            <a:pPr marL="0" indent="0">
              <a:buNone/>
              <a:defRPr/>
            </a:pPr>
            <a:r>
              <a:rPr lang="en-US" sz="1400" b="1" dirty="0">
                <a:latin typeface="Courier New"/>
                <a:ea typeface="ＭＳ Ｐゴシック" pitchFamily="-84" charset="-128"/>
                <a:cs typeface="Courier New"/>
              </a:rPr>
              <a:t>     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do {</a:t>
            </a:r>
            <a:br>
              <a:rPr lang="en-US" altLang="en-US" sz="16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altLang="en-US" sz="16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while (test_and_set(&amp;lock)) </a:t>
            </a:r>
          </a:p>
          <a:p>
            <a:pPr marL="0" indent="0">
              <a:buNone/>
              <a:defRPr/>
            </a:pPr>
            <a:r>
              <a:rPr lang="en-US" altLang="en-US" sz="16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; /* do nothing */ </a:t>
            </a:r>
          </a:p>
          <a:p>
            <a:pPr marL="0" indent="0">
              <a:buNone/>
              <a:defRPr/>
            </a:pPr>
            <a:r>
              <a:rPr lang="en-US" altLang="en-US" sz="16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/* critical section */ </a:t>
            </a:r>
          </a:p>
          <a:p>
            <a:pPr marL="0" indent="0">
              <a:buNone/>
              <a:defRPr/>
            </a:pPr>
            <a:r>
              <a:rPr lang="en-US" altLang="en-US" sz="16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lock = false; </a:t>
            </a:r>
          </a:p>
          <a:p>
            <a:pPr marL="0" indent="0">
              <a:buNone/>
              <a:defRPr/>
            </a:pPr>
            <a:r>
              <a:rPr lang="en-US" altLang="en-US" sz="16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          /* remainder section */ </a:t>
            </a:r>
          </a:p>
          <a:p>
            <a:pPr marL="0" indent="0">
              <a:buNone/>
              <a:defRPr/>
            </a:pPr>
            <a:r>
              <a:rPr lang="en-US" altLang="en-US" sz="16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 } while (true);</a:t>
            </a:r>
            <a:r>
              <a:rPr lang="en-US" alt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None/>
              <a:tabLst>
                <a:tab pos="742278" algn="l"/>
                <a:tab pos="1023411" algn="l"/>
                <a:tab pos="1258984" algn="l"/>
              </a:tabLst>
              <a:defRPr/>
            </a:pPr>
            <a:endParaRPr lang="en-US" dirty="0">
              <a:solidFill>
                <a:srgbClr val="0000FF"/>
              </a:solidFill>
              <a:ea typeface="ＭＳ Ｐゴシック" charset="0"/>
              <a:cs typeface="ＭＳ Ｐゴシック" charset="0"/>
            </a:endParaRPr>
          </a:p>
          <a:p>
            <a:pPr marL="0" indent="0">
              <a:buNone/>
              <a:tabLst>
                <a:tab pos="742278" algn="l"/>
                <a:tab pos="1023411" algn="l"/>
                <a:tab pos="1258984" algn="l"/>
              </a:tabLst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              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D9894FAE-8C9F-4AE0-AFAC-ACFEAFAAE0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87626" y="277813"/>
            <a:ext cx="76231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compare_and_swap Instruction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BDD17191-8C86-4199-9FA7-9BB84B7C17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30451" y="850901"/>
            <a:ext cx="7916863" cy="4867275"/>
          </a:xfrm>
        </p:spPr>
        <p:txBody>
          <a:bodyPr>
            <a:normAutofit fontScale="92500" lnSpcReduction="20000"/>
          </a:bodyPr>
          <a:lstStyle/>
          <a:p>
            <a:pPr>
              <a:buNone/>
              <a:tabLst>
                <a:tab pos="741363" algn="l"/>
                <a:tab pos="1022350" algn="l"/>
                <a:tab pos="1258888" algn="l"/>
              </a:tabLst>
            </a:pPr>
            <a:endParaRPr lang="en-US" altLang="en-US"/>
          </a:p>
          <a:p>
            <a:pPr>
              <a:buNone/>
              <a:tabLst>
                <a:tab pos="741363" algn="l"/>
                <a:tab pos="1022350" algn="l"/>
                <a:tab pos="1258888" algn="l"/>
              </a:tabLst>
            </a:pPr>
            <a:r>
              <a:rPr lang="en-US" altLang="en-US"/>
              <a:t>Definition:</a:t>
            </a:r>
          </a:p>
          <a:p>
            <a:pPr>
              <a:buNone/>
              <a:tabLst>
                <a:tab pos="741363" algn="l"/>
                <a:tab pos="1022350" algn="l"/>
                <a:tab pos="1258888" algn="l"/>
              </a:tabLst>
            </a:pP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  int compare _and_swap(int *value, int expected, int new_value) { </a:t>
            </a:r>
          </a:p>
          <a:p>
            <a:pPr>
              <a:buNone/>
              <a:tabLst>
                <a:tab pos="741363" algn="l"/>
                <a:tab pos="1022350" algn="l"/>
                <a:tab pos="1258888" algn="l"/>
              </a:tabLst>
            </a:pP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      int temp = *value; </a:t>
            </a:r>
          </a:p>
          <a:p>
            <a:pPr>
              <a:buNone/>
              <a:tabLst>
                <a:tab pos="741363" algn="l"/>
                <a:tab pos="1022350" algn="l"/>
                <a:tab pos="1258888" algn="l"/>
              </a:tabLst>
            </a:pPr>
            <a:endParaRPr lang="en-US" altLang="en-US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  <a:tabLst>
                <a:tab pos="741363" algn="l"/>
                <a:tab pos="1022350" algn="l"/>
                <a:tab pos="1258888" algn="l"/>
              </a:tabLst>
            </a:pP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      if (*value == expected) </a:t>
            </a:r>
          </a:p>
          <a:p>
            <a:pPr>
              <a:buNone/>
              <a:tabLst>
                <a:tab pos="741363" algn="l"/>
                <a:tab pos="1022350" algn="l"/>
                <a:tab pos="1258888" algn="l"/>
              </a:tabLst>
            </a:pP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         *value = new_value; </a:t>
            </a:r>
          </a:p>
          <a:p>
            <a:pPr>
              <a:buNone/>
              <a:tabLst>
                <a:tab pos="741363" algn="l"/>
                <a:tab pos="1022350" algn="l"/>
                <a:tab pos="1258888" algn="l"/>
              </a:tabLst>
            </a:pP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   return temp; </a:t>
            </a:r>
          </a:p>
          <a:p>
            <a:pPr>
              <a:buNone/>
              <a:tabLst>
                <a:tab pos="741363" algn="l"/>
                <a:tab pos="1022350" algn="l"/>
                <a:tab pos="1258888" algn="l"/>
              </a:tabLst>
            </a:pP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  } </a:t>
            </a:r>
          </a:p>
          <a:p>
            <a:pPr>
              <a:buFont typeface="Monotype Sorts" pitchFamily="-84" charset="2"/>
              <a:buAutoNum type="arabicPeriod"/>
              <a:tabLst>
                <a:tab pos="741363" algn="l"/>
                <a:tab pos="1022350" algn="l"/>
                <a:tab pos="1258888" algn="l"/>
              </a:tabLst>
            </a:pPr>
            <a:r>
              <a:rPr lang="en-US" altLang="en-US"/>
              <a:t>Executed atomically</a:t>
            </a:r>
          </a:p>
          <a:p>
            <a:pPr>
              <a:buFont typeface="Monotype Sorts" pitchFamily="-84" charset="2"/>
              <a:buAutoNum type="arabicPeriod"/>
              <a:tabLst>
                <a:tab pos="741363" algn="l"/>
                <a:tab pos="1022350" algn="l"/>
                <a:tab pos="1258888" algn="l"/>
              </a:tabLst>
            </a:pPr>
            <a:r>
              <a:rPr lang="en-US" altLang="en-US"/>
              <a:t>Returns the original value of passed parameter “value”</a:t>
            </a:r>
          </a:p>
          <a:p>
            <a:pPr>
              <a:buFont typeface="Monotype Sorts" pitchFamily="-84" charset="2"/>
              <a:buAutoNum type="arabicPeriod"/>
              <a:tabLst>
                <a:tab pos="741363" algn="l"/>
                <a:tab pos="1022350" algn="l"/>
                <a:tab pos="1258888" algn="l"/>
              </a:tabLst>
            </a:pPr>
            <a:r>
              <a:rPr lang="en-US" altLang="en-US"/>
              <a:t>Set  the variable “value”  the value of the passed parameter “new_value” but only if “value” ==“expected”. That is, the swap takes place only under this condition.</a:t>
            </a:r>
          </a:p>
          <a:p>
            <a:pPr>
              <a:buFont typeface="Monotype Sorts" pitchFamily="-84" charset="2"/>
              <a:buAutoNum type="arabicPeriod"/>
              <a:tabLst>
                <a:tab pos="741363" algn="l"/>
                <a:tab pos="1022350" algn="l"/>
                <a:tab pos="1258888" algn="l"/>
              </a:tabLst>
            </a:pPr>
            <a:endParaRPr lang="en-US" altLang="en-US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6AC1F8A4-16B6-76E7-F4BE-3C6FC8D788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16213" y="219076"/>
            <a:ext cx="7567612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Solution using compare_and_swap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C883C9FE-9913-A97D-CF50-F93B1621BC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51088" y="1211264"/>
            <a:ext cx="7766050" cy="4333875"/>
          </a:xfrm>
        </p:spPr>
        <p:txBody>
          <a:bodyPr/>
          <a:lstStyle/>
          <a:p>
            <a:pPr>
              <a:tabLst>
                <a:tab pos="741363" algn="l"/>
                <a:tab pos="1022350" algn="l"/>
                <a:tab pos="1258888" algn="l"/>
              </a:tabLst>
            </a:pPr>
            <a:r>
              <a:rPr lang="en-US" altLang="en-US"/>
              <a:t>Shared integer  </a:t>
            </a:r>
            <a:r>
              <a:rPr lang="ja-JP" altLang="en-US"/>
              <a:t>“</a:t>
            </a:r>
            <a:r>
              <a:rPr lang="en-US" altLang="ja-JP"/>
              <a:t>lock</a:t>
            </a:r>
            <a:r>
              <a:rPr lang="ja-JP" altLang="en-US"/>
              <a:t>”</a:t>
            </a:r>
            <a:r>
              <a:rPr lang="en-US" altLang="ja-JP"/>
              <a:t>  initialized to 0; </a:t>
            </a:r>
          </a:p>
          <a:p>
            <a:pPr>
              <a:tabLst>
                <a:tab pos="741363" algn="l"/>
                <a:tab pos="1022350" algn="l"/>
                <a:tab pos="1258888" algn="l"/>
              </a:tabLst>
            </a:pPr>
            <a:r>
              <a:rPr lang="en-US" altLang="en-US"/>
              <a:t>Solution:</a:t>
            </a:r>
          </a:p>
          <a:p>
            <a:pPr>
              <a:buNone/>
              <a:tabLst>
                <a:tab pos="741363" algn="l"/>
                <a:tab pos="1022350" algn="l"/>
                <a:tab pos="1258888" algn="l"/>
              </a:tabLst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do {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while (compare_and_swap(&amp;lock, 0, 1) != 0) </a:t>
            </a:r>
          </a:p>
          <a:p>
            <a:pPr>
              <a:buNone/>
              <a:tabLst>
                <a:tab pos="741363" algn="l"/>
                <a:tab pos="1022350" algn="l"/>
                <a:tab pos="1258888" algn="l"/>
              </a:tabLst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 ; /* do nothing */ </a:t>
            </a:r>
          </a:p>
          <a:p>
            <a:pPr>
              <a:buNone/>
              <a:tabLst>
                <a:tab pos="741363" algn="l"/>
                <a:tab pos="1022350" algn="l"/>
                <a:tab pos="1258888" algn="l"/>
              </a:tabLst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/* critical section */ </a:t>
            </a:r>
          </a:p>
          <a:p>
            <a:pPr>
              <a:buNone/>
              <a:tabLst>
                <a:tab pos="741363" algn="l"/>
                <a:tab pos="1022350" algn="l"/>
                <a:tab pos="1258888" algn="l"/>
              </a:tabLst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lock = 0; </a:t>
            </a:r>
          </a:p>
          <a:p>
            <a:pPr>
              <a:buNone/>
              <a:tabLst>
                <a:tab pos="741363" algn="l"/>
                <a:tab pos="1022350" algn="l"/>
                <a:tab pos="1258888" algn="l"/>
              </a:tabLst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/* remainder section */ </a:t>
            </a:r>
          </a:p>
          <a:p>
            <a:pPr>
              <a:buNone/>
              <a:tabLst>
                <a:tab pos="741363" algn="l"/>
                <a:tab pos="1022350" algn="l"/>
                <a:tab pos="1258888" algn="l"/>
              </a:tabLst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} while (true); </a:t>
            </a:r>
          </a:p>
          <a:p>
            <a:pPr>
              <a:buNone/>
              <a:tabLst>
                <a:tab pos="741363" algn="l"/>
                <a:tab pos="1022350" algn="l"/>
                <a:tab pos="1258888" algn="l"/>
              </a:tabLst>
            </a:pPr>
            <a:r>
              <a:rPr lang="en-US" altLang="en-US" sz="1600"/>
              <a:t>              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C0A417D6-1E95-398B-AEF4-8036C218A8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1613" y="138113"/>
            <a:ext cx="7931150" cy="576262"/>
          </a:xfrm>
        </p:spPr>
        <p:txBody>
          <a:bodyPr/>
          <a:lstStyle/>
          <a:p>
            <a:r>
              <a:rPr lang="en-US" altLang="en-US" sz="2400"/>
              <a:t>Bounded-waiting Mutual Exclusion with test_and_set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BD061FE7-C351-6A9D-09E8-5CD869A01F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92389" y="1233489"/>
            <a:ext cx="6015037" cy="45307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do {</a:t>
            </a:r>
            <a:b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waiting[i] = true;</a:t>
            </a:r>
            <a:b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key = true;</a:t>
            </a:r>
            <a:b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while (waiting[i] &amp;&amp; key) </a:t>
            </a:r>
          </a:p>
          <a:p>
            <a:pPr marL="0" indent="0">
              <a:buNone/>
            </a:pP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   key = test_and_set(&amp;lock); </a:t>
            </a:r>
          </a:p>
          <a:p>
            <a:pPr marL="0" indent="0">
              <a:buNone/>
            </a:pP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waiting[i] = false; </a:t>
            </a:r>
          </a:p>
          <a:p>
            <a:pPr marL="0" indent="0">
              <a:buNone/>
            </a:pP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/* critical section */ </a:t>
            </a:r>
          </a:p>
          <a:p>
            <a:pPr marL="0" indent="0">
              <a:buNone/>
            </a:pP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j = (i + 1) % n; </a:t>
            </a:r>
          </a:p>
          <a:p>
            <a:pPr marL="0" indent="0">
              <a:buNone/>
            </a:pP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while ((j != i) &amp;&amp; !waiting[j]) </a:t>
            </a:r>
          </a:p>
          <a:p>
            <a:pPr marL="0" indent="0">
              <a:buNone/>
            </a:pP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   j = (j + 1) % n; </a:t>
            </a:r>
          </a:p>
          <a:p>
            <a:pPr marL="0" indent="0">
              <a:buNone/>
            </a:pP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if (j == i) </a:t>
            </a:r>
          </a:p>
          <a:p>
            <a:pPr marL="0" indent="0">
              <a:buNone/>
            </a:pP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   lock = false; </a:t>
            </a:r>
          </a:p>
          <a:p>
            <a:pPr marL="0" indent="0">
              <a:buNone/>
            </a:pP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else </a:t>
            </a:r>
          </a:p>
          <a:p>
            <a:pPr marL="0" indent="0">
              <a:buNone/>
            </a:pP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   waiting[j] = false; </a:t>
            </a:r>
          </a:p>
          <a:p>
            <a:pPr marL="0" indent="0">
              <a:buNone/>
            </a:pP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/* remainder section */ </a:t>
            </a:r>
          </a:p>
          <a:p>
            <a:pPr marL="0" indent="0">
              <a:buNone/>
            </a:pP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} while (true);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D137AAA8-6F10-2363-4A8B-76EA579110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90501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Mutex Locks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864226FE-69A3-C27B-816B-2E999ADFB1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51088" y="1177926"/>
            <a:ext cx="6869112" cy="5254625"/>
          </a:xfrm>
        </p:spPr>
        <p:txBody>
          <a:bodyPr>
            <a:normAutofit fontScale="92500" lnSpcReduction="20000"/>
          </a:bodyPr>
          <a:lstStyle/>
          <a:p>
            <a:pPr marL="342866" indent="-342866">
              <a:buFont typeface="Monotype Sort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Previous solutions are complicated and generally inaccessible to application programmers</a:t>
            </a:r>
          </a:p>
          <a:p>
            <a:pPr marL="342866" indent="-342866">
              <a:buFont typeface="Monotype Sort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OS designers build software tools to solve critical section problem</a:t>
            </a:r>
          </a:p>
          <a:p>
            <a:pPr marL="342866" indent="-342866">
              <a:buFont typeface="Monotype Sort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Simplest is </a:t>
            </a:r>
            <a:r>
              <a:rPr lang="en-US" sz="2000" dirty="0" err="1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mutex</a:t>
            </a:r>
            <a:r>
              <a:rPr lang="en-US" dirty="0">
                <a:ea typeface="ＭＳ Ｐゴシック" charset="0"/>
                <a:cs typeface="ＭＳ Ｐゴシック" charset="0"/>
              </a:rPr>
              <a:t> lock</a:t>
            </a:r>
          </a:p>
          <a:p>
            <a:pPr marL="342866" indent="-342866">
              <a:buFont typeface="Monotype Sort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Protect a critical section  by first </a:t>
            </a:r>
            <a:r>
              <a:rPr lang="en-US" sz="2000" b="1" dirty="0">
                <a:latin typeface="Courier New"/>
                <a:ea typeface="ＭＳ Ｐゴシック" charset="0"/>
                <a:cs typeface="Courier New"/>
              </a:rPr>
              <a:t>acquire()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a lock then </a:t>
            </a:r>
            <a:r>
              <a:rPr lang="en-US" sz="2000" b="1" dirty="0">
                <a:latin typeface="Courier New"/>
                <a:ea typeface="ＭＳ Ｐゴシック" charset="0"/>
                <a:cs typeface="Courier New"/>
              </a:rPr>
              <a:t>release()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the lock</a:t>
            </a:r>
          </a:p>
          <a:p>
            <a:pPr marL="742876" lvl="1" indent="-285722">
              <a:buFont typeface="Monotype Sorts" charset="0"/>
              <a:buChar char="l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Boolean variable indicating if lock is available or not</a:t>
            </a:r>
          </a:p>
          <a:p>
            <a:pPr marL="342866" indent="-342866">
              <a:buFont typeface="Monotype Sort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Calls to </a:t>
            </a:r>
            <a:r>
              <a:rPr lang="en-US" sz="2000" b="1" dirty="0">
                <a:latin typeface="Courier New"/>
                <a:ea typeface="ＭＳ Ｐゴシック" charset="0"/>
                <a:cs typeface="Courier New"/>
              </a:rPr>
              <a:t>acquire()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and </a:t>
            </a:r>
            <a:r>
              <a:rPr lang="en-US" sz="2000" b="1" dirty="0">
                <a:latin typeface="Courier New"/>
                <a:ea typeface="ＭＳ Ｐゴシック" charset="0"/>
                <a:cs typeface="Courier New"/>
              </a:rPr>
              <a:t>release()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must be atomic</a:t>
            </a:r>
          </a:p>
          <a:p>
            <a:pPr marL="742876" lvl="1" indent="-285722">
              <a:buFont typeface="Monotype Sorts" charset="0"/>
              <a:buChar char="l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Usually implemented via hardware atomic instructions</a:t>
            </a:r>
          </a:p>
          <a:p>
            <a:pPr marL="342866" indent="-342866">
              <a:buFont typeface="Monotype Sort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But this solution requires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-128"/>
              </a:rPr>
              <a:t>busy waiting</a:t>
            </a:r>
          </a:p>
          <a:p>
            <a:pPr marL="742896" lvl="1" indent="-342866">
              <a:buFont typeface="Monotype Sort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This lock therefore called a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-128"/>
              </a:rPr>
              <a:t>spinlock</a:t>
            </a:r>
          </a:p>
          <a:p>
            <a:pPr marL="0" indent="0">
              <a:buNone/>
              <a:defRPr/>
            </a:pPr>
            <a:endParaRPr lang="en-US" sz="1600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6833B6-B4BA-342C-93E9-543F68CC4FCC}"/>
              </a:ext>
            </a:extLst>
          </p:cNvPr>
          <p:cNvSpPr/>
          <p:nvPr/>
        </p:nvSpPr>
        <p:spPr bwMode="auto">
          <a:xfrm>
            <a:off x="2938463" y="4684714"/>
            <a:ext cx="1587500" cy="3778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64002" tIns="32001" rIns="64002" bIns="3200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0875" indent="-19367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03338" indent="-38893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57388" indent="-58578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09850" indent="-7810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solidFill>
                <a:schemeClr val="tx1"/>
              </a:solidFill>
              <a:latin typeface="Verdana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32A188-A182-EEDA-D8F6-91283F746BE3}"/>
              </a:ext>
            </a:extLst>
          </p:cNvPr>
          <p:cNvSpPr/>
          <p:nvPr/>
        </p:nvSpPr>
        <p:spPr bwMode="auto">
          <a:xfrm>
            <a:off x="2925764" y="4030663"/>
            <a:ext cx="1589087" cy="3794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64002" tIns="32001" rIns="64002" bIns="32001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0875" indent="-19367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03338" indent="-38893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57388" indent="-585788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09850" indent="-7810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solidFill>
                <a:schemeClr val="tx1"/>
              </a:solidFill>
              <a:latin typeface="Verdana" charset="0"/>
            </a:endParaRPr>
          </a:p>
        </p:txBody>
      </p:sp>
      <p:sp>
        <p:nvSpPr>
          <p:cNvPr id="54276" name="Title 1">
            <a:extLst>
              <a:ext uri="{FF2B5EF4-FFF2-40B4-BE49-F238E27FC236}">
                <a16:creationId xmlns:a16="http://schemas.microsoft.com/office/drawing/2014/main" id="{857D749A-B866-DCD1-8D3F-6068CB4218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61926"/>
            <a:ext cx="8229600" cy="576263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acquire() and release()</a:t>
            </a:r>
          </a:p>
        </p:txBody>
      </p:sp>
      <p:sp>
        <p:nvSpPr>
          <p:cNvPr id="54277" name="Content Placeholder 2">
            <a:extLst>
              <a:ext uri="{FF2B5EF4-FFF2-40B4-BE49-F238E27FC236}">
                <a16:creationId xmlns:a16="http://schemas.microsoft.com/office/drawing/2014/main" id="{B261CAF7-635A-F170-62CF-1CFADBB378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06650" y="1169989"/>
            <a:ext cx="7234238" cy="4530725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acquire() {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while (!available) 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; /* busy wait */ 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available = false;; 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pPr marL="0" indent="0"/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release() { 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available = true; 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pPr marL="0" indent="0"/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do { </a:t>
            </a:r>
          </a:p>
          <a:p>
            <a:pPr marL="0" indent="0">
              <a:buNone/>
            </a:pPr>
            <a:r>
              <a:rPr lang="en-US" altLang="en-US" sz="1600" b="1" i="1">
                <a:latin typeface="Courier New" panose="02070309020205020404" pitchFamily="49" charset="0"/>
                <a:cs typeface="Courier New" panose="02070309020205020404" pitchFamily="49" charset="0"/>
              </a:rPr>
              <a:t>    acquire lock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critical section</a:t>
            </a:r>
          </a:p>
          <a:p>
            <a:pPr marL="0" indent="0">
              <a:buNone/>
            </a:pPr>
            <a:r>
              <a:rPr lang="en-US" altLang="en-US" sz="1600" b="1" i="1">
                <a:latin typeface="Courier New" panose="02070309020205020404" pitchFamily="49" charset="0"/>
                <a:cs typeface="Courier New" panose="02070309020205020404" pitchFamily="49" charset="0"/>
              </a:rPr>
              <a:t>    release lock 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remainder section 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} while (true); </a:t>
            </a:r>
          </a:p>
          <a:p>
            <a:pPr marL="0" indent="0">
              <a:buNone/>
            </a:pPr>
            <a:endParaRPr lang="en-US" altLang="en-US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A49214C0-84D8-C17A-F396-BC1C4FD3B8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4763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Semaphore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AACDBC29-1E4A-C7B2-97A9-D1C735BC47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51089" y="1163639"/>
            <a:ext cx="7921625" cy="525462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1600"/>
              <a:t>Synchronization tool that provides more sophisticated ways (than Mutex locks)  for process to synchronize their activities.</a:t>
            </a:r>
            <a:endParaRPr lang="en-US" altLang="en-US" sz="1600" i="1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1600"/>
              <a:t>Semaphore </a:t>
            </a:r>
            <a:r>
              <a:rPr lang="en-US" altLang="en-US" sz="1600" b="1" i="1"/>
              <a:t>S</a:t>
            </a:r>
            <a:r>
              <a:rPr lang="en-US" altLang="en-US" sz="1600"/>
              <a:t> – integer variable</a:t>
            </a:r>
          </a:p>
          <a:p>
            <a:pPr>
              <a:lnSpc>
                <a:spcPct val="90000"/>
              </a:lnSpc>
            </a:pPr>
            <a:r>
              <a:rPr lang="en-US" altLang="en-US" sz="1600"/>
              <a:t>Can only be accessed via two indivisible (atomic) operations</a:t>
            </a:r>
          </a:p>
          <a:p>
            <a:pPr lvl="1">
              <a:lnSpc>
                <a:spcPct val="90000"/>
              </a:lnSpc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>
                <a:solidFill>
                  <a:srgbClr val="000000"/>
                </a:solidFill>
              </a:rPr>
              <a:t> </a:t>
            </a:r>
            <a:r>
              <a:rPr lang="en-US" altLang="en-US" sz="1600">
                <a:solidFill>
                  <a:srgbClr val="000000"/>
                </a:solidFill>
              </a:rPr>
              <a:t>and 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signal()</a:t>
            </a:r>
          </a:p>
          <a:p>
            <a:pPr lvl="2">
              <a:lnSpc>
                <a:spcPct val="90000"/>
              </a:lnSpc>
            </a:pPr>
            <a:r>
              <a:rPr lang="en-US" altLang="en-US" sz="1600"/>
              <a:t>Originally called 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P()</a:t>
            </a:r>
            <a:r>
              <a:rPr lang="en-US" altLang="en-US"/>
              <a:t> </a:t>
            </a:r>
            <a:r>
              <a:rPr lang="en-US" altLang="en-US" sz="1600"/>
              <a:t>and 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V()</a:t>
            </a:r>
          </a:p>
          <a:p>
            <a:pPr>
              <a:lnSpc>
                <a:spcPct val="90000"/>
              </a:lnSpc>
            </a:pPr>
            <a:r>
              <a:rPr lang="en-US" altLang="en-US" sz="1600"/>
              <a:t>Definition of  the 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wait() operation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  <a:sym typeface="Symbol" panose="05050102010706020507" pitchFamily="18" charset="2"/>
              </a:rPr>
              <a:t>wait(S)</a:t>
            </a:r>
            <a:r>
              <a:rPr lang="en-US" altLang="en-US" sz="1600" b="1">
                <a:latin typeface="Courier New" panose="02070309020205020404" pitchFamily="49" charset="0"/>
                <a:sym typeface="Symbol" panose="05050102010706020507" pitchFamily="18" charset="2"/>
              </a:rPr>
              <a:t> {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sym typeface="Symbol" panose="05050102010706020507" pitchFamily="18" charset="2"/>
              </a:rPr>
              <a:t>    while (S &lt;= 0)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sym typeface="Symbol" panose="05050102010706020507" pitchFamily="18" charset="2"/>
              </a:rPr>
              <a:t>       ; // busy wait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sym typeface="Symbol" panose="05050102010706020507" pitchFamily="18" charset="2"/>
              </a:rPr>
              <a:t>    S--;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sym typeface="Symbol" panose="05050102010706020507" pitchFamily="18" charset="2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en-US" sz="1600"/>
              <a:t>Definition of  the 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signal() operation</a:t>
            </a:r>
            <a:endParaRPr lang="en-US" altLang="en-US" sz="1600" b="1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  <a:sym typeface="Symbol" panose="05050102010706020507" pitchFamily="18" charset="2"/>
              </a:rPr>
              <a:t>signal(S)</a:t>
            </a:r>
            <a:r>
              <a:rPr lang="en-US" altLang="en-US" sz="1600" b="1">
                <a:latin typeface="Courier New" panose="02070309020205020404" pitchFamily="49" charset="0"/>
                <a:sym typeface="Symbol" panose="05050102010706020507" pitchFamily="18" charset="2"/>
              </a:rPr>
              <a:t> {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sym typeface="Symbol" panose="05050102010706020507" pitchFamily="18" charset="2"/>
              </a:rPr>
              <a:t>    S++;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sym typeface="Symbol" panose="05050102010706020507" pitchFamily="18" charset="2"/>
              </a:rPr>
              <a:t>}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64A26F62-826E-7A48-33DD-B829E22980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85975" y="288925"/>
            <a:ext cx="85344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Semaphore Usage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AFE84CE3-FEF6-79DC-1F8A-158EFD0B4C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68550" y="1093789"/>
            <a:ext cx="7194550" cy="4530725"/>
          </a:xfrm>
        </p:spPr>
        <p:txBody>
          <a:bodyPr/>
          <a:lstStyle/>
          <a:p>
            <a:pPr>
              <a:tabLst>
                <a:tab pos="2001838" algn="ctr"/>
                <a:tab pos="4513263" algn="ctr"/>
              </a:tabLst>
            </a:pPr>
            <a:r>
              <a:rPr lang="en-US" altLang="en-US" sz="1600" b="1">
                <a:solidFill>
                  <a:srgbClr val="3366FF"/>
                </a:solidFill>
              </a:rPr>
              <a:t>Counting semaphore </a:t>
            </a:r>
            <a:r>
              <a:rPr lang="en-US" altLang="en-US" sz="1600"/>
              <a:t>– integer value can range over an unrestricted domain</a:t>
            </a:r>
          </a:p>
          <a:p>
            <a:pPr>
              <a:tabLst>
                <a:tab pos="2001838" algn="ctr"/>
                <a:tab pos="4513263" algn="ctr"/>
              </a:tabLst>
            </a:pPr>
            <a:r>
              <a:rPr lang="en-US" altLang="en-US" sz="1600" b="1">
                <a:solidFill>
                  <a:srgbClr val="3366FF"/>
                </a:solidFill>
              </a:rPr>
              <a:t>Binary semaphore </a:t>
            </a:r>
            <a:r>
              <a:rPr lang="en-US" altLang="en-US" sz="1600"/>
              <a:t>– integer value can range only between 0 and 1</a:t>
            </a:r>
          </a:p>
          <a:p>
            <a:pPr lvl="1">
              <a:tabLst>
                <a:tab pos="2001838" algn="ctr"/>
                <a:tab pos="4513263" algn="ctr"/>
              </a:tabLst>
            </a:pPr>
            <a:r>
              <a:rPr lang="en-US" altLang="en-US" sz="1600">
                <a:sym typeface="MT Extra" panose="05050102010205020202" pitchFamily="18" charset="2"/>
              </a:rPr>
              <a:t>Same as a </a:t>
            </a:r>
            <a:r>
              <a:rPr lang="en-US" altLang="en-US" sz="1600" b="1">
                <a:solidFill>
                  <a:srgbClr val="3366FF"/>
                </a:solidFill>
                <a:sym typeface="MT Extra" panose="05050102010205020202" pitchFamily="18" charset="2"/>
              </a:rPr>
              <a:t>mutex lock</a:t>
            </a:r>
            <a:endParaRPr lang="en-US" altLang="en-US" sz="1600" b="1">
              <a:solidFill>
                <a:srgbClr val="3366FF"/>
              </a:solidFill>
            </a:endParaRPr>
          </a:p>
          <a:p>
            <a:pPr>
              <a:tabLst>
                <a:tab pos="2001838" algn="ctr"/>
                <a:tab pos="4513263" algn="ctr"/>
              </a:tabLst>
            </a:pPr>
            <a:r>
              <a:rPr lang="en-US" altLang="en-US" sz="1600">
                <a:sym typeface="MT Extra" panose="05050102010205020202" pitchFamily="18" charset="2"/>
              </a:rPr>
              <a:t>Can solve various synchronization problems</a:t>
            </a:r>
          </a:p>
          <a:p>
            <a:pPr>
              <a:tabLst>
                <a:tab pos="2001838" algn="ctr"/>
                <a:tab pos="4513263" algn="ctr"/>
              </a:tabLst>
            </a:pPr>
            <a:r>
              <a:rPr lang="en-US" altLang="en-US" sz="1600">
                <a:sym typeface="MT Extra" panose="05050102010205020202" pitchFamily="18" charset="2"/>
              </a:rPr>
              <a:t>Consider </a:t>
            </a:r>
            <a:r>
              <a:rPr lang="en-US" altLang="en-US" sz="1600" b="1" i="1">
                <a:sym typeface="MT Extra" panose="05050102010205020202" pitchFamily="18" charset="2"/>
              </a:rPr>
              <a:t>P</a:t>
            </a:r>
            <a:r>
              <a:rPr lang="en-US" altLang="en-US" sz="1600" b="1" i="1" baseline="-25000">
                <a:sym typeface="MT Extra" panose="05050102010205020202" pitchFamily="18" charset="2"/>
              </a:rPr>
              <a:t>1</a:t>
            </a:r>
            <a:r>
              <a:rPr lang="en-US" altLang="en-US" sz="1600" b="1" i="1">
                <a:sym typeface="MT Extra" panose="05050102010205020202" pitchFamily="18" charset="2"/>
              </a:rPr>
              <a:t> </a:t>
            </a:r>
            <a:r>
              <a:rPr lang="en-US" altLang="en-US" sz="1600">
                <a:sym typeface="MT Extra" panose="05050102010205020202" pitchFamily="18" charset="2"/>
              </a:rPr>
              <a:t> and </a:t>
            </a:r>
            <a:r>
              <a:rPr lang="en-US" altLang="en-US" sz="1600" b="1" i="1">
                <a:sym typeface="MT Extra" panose="05050102010205020202" pitchFamily="18" charset="2"/>
              </a:rPr>
              <a:t>P</a:t>
            </a:r>
            <a:r>
              <a:rPr lang="en-US" altLang="en-US" sz="1600" b="1" i="1" baseline="-25000">
                <a:sym typeface="MT Extra" panose="05050102010205020202" pitchFamily="18" charset="2"/>
              </a:rPr>
              <a:t>2</a:t>
            </a:r>
            <a:r>
              <a:rPr lang="en-US" altLang="en-US" sz="1600">
                <a:sym typeface="MT Extra" panose="05050102010205020202" pitchFamily="18" charset="2"/>
              </a:rPr>
              <a:t> that require</a:t>
            </a:r>
            <a:r>
              <a:rPr lang="en-US" altLang="en-US" sz="1600" b="1" i="1">
                <a:sym typeface="MT Extra" panose="05050102010205020202" pitchFamily="18" charset="2"/>
              </a:rPr>
              <a:t> S</a:t>
            </a:r>
            <a:r>
              <a:rPr lang="en-US" altLang="en-US" sz="1600" b="1" i="1" baseline="-25000">
                <a:sym typeface="MT Extra" panose="05050102010205020202" pitchFamily="18" charset="2"/>
              </a:rPr>
              <a:t>1</a:t>
            </a:r>
            <a:r>
              <a:rPr lang="en-US" altLang="en-US" sz="1600" b="1" i="1">
                <a:sym typeface="MT Extra" panose="05050102010205020202" pitchFamily="18" charset="2"/>
              </a:rPr>
              <a:t> </a:t>
            </a:r>
            <a:r>
              <a:rPr lang="en-US" altLang="en-US" sz="1600">
                <a:sym typeface="MT Extra" panose="05050102010205020202" pitchFamily="18" charset="2"/>
              </a:rPr>
              <a:t>to happen before </a:t>
            </a:r>
            <a:r>
              <a:rPr lang="en-US" altLang="en-US" sz="1600" b="1" i="1">
                <a:sym typeface="MT Extra" panose="05050102010205020202" pitchFamily="18" charset="2"/>
              </a:rPr>
              <a:t>S</a:t>
            </a:r>
            <a:r>
              <a:rPr lang="en-US" altLang="en-US" sz="1600" b="1" i="1" baseline="-25000">
                <a:sym typeface="MT Extra" panose="05050102010205020202" pitchFamily="18" charset="2"/>
              </a:rPr>
              <a:t>2</a:t>
            </a:r>
          </a:p>
          <a:p>
            <a:pPr>
              <a:buNone/>
              <a:tabLst>
                <a:tab pos="2001838" algn="ctr"/>
                <a:tab pos="4513263" algn="ctr"/>
              </a:tabLst>
            </a:pPr>
            <a:r>
              <a:rPr lang="en-US" altLang="en-US" sz="1600">
                <a:sym typeface="MT Extra" panose="05050102010205020202" pitchFamily="18" charset="2"/>
              </a:rPr>
              <a:t>       Create a semaphore “</a:t>
            </a:r>
            <a:r>
              <a:rPr lang="en-US" altLang="ja-JP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T Extra" panose="05050102010205020202" pitchFamily="18" charset="2"/>
              </a:rPr>
              <a:t>synch</a:t>
            </a:r>
            <a:r>
              <a:rPr lang="en-US" altLang="en-US" sz="1600">
                <a:sym typeface="MT Extra" panose="05050102010205020202" pitchFamily="18" charset="2"/>
              </a:rPr>
              <a:t>”</a:t>
            </a:r>
            <a:r>
              <a:rPr lang="en-US" altLang="ja-JP" sz="1600">
                <a:sym typeface="MT Extra" panose="05050102010205020202" pitchFamily="18" charset="2"/>
              </a:rPr>
              <a:t> initialized to 0 </a:t>
            </a:r>
          </a:p>
          <a:p>
            <a:pPr lvl="1">
              <a:buNone/>
              <a:tabLst>
                <a:tab pos="2001838" algn="ctr"/>
                <a:tab pos="4513263" algn="ctr"/>
              </a:tabLst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T Extra" panose="05050102010205020202" pitchFamily="18" charset="2"/>
              </a:rPr>
              <a:t>P1:</a:t>
            </a:r>
          </a:p>
          <a:p>
            <a:pPr lvl="1">
              <a:buNone/>
              <a:tabLst>
                <a:tab pos="2001838" algn="ctr"/>
                <a:tab pos="4513263" algn="ctr"/>
              </a:tabLst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T Extra" panose="05050102010205020202" pitchFamily="18" charset="2"/>
              </a:rPr>
              <a:t>   S</a:t>
            </a:r>
            <a:r>
              <a:rPr lang="en-US" altLang="en-US" sz="1600" b="1" baseline="-25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T Extra" panose="05050102010205020202" pitchFamily="18" charset="2"/>
              </a:rPr>
              <a:t>1</a:t>
            </a: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T Extra" panose="05050102010205020202" pitchFamily="18" charset="2"/>
              </a:rPr>
              <a:t>;</a:t>
            </a:r>
          </a:p>
          <a:p>
            <a:pPr lvl="1">
              <a:buNone/>
              <a:tabLst>
                <a:tab pos="2001838" algn="ctr"/>
                <a:tab pos="4513263" algn="ctr"/>
              </a:tabLst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T Extra" panose="05050102010205020202" pitchFamily="18" charset="2"/>
              </a:rPr>
              <a:t>   signal(synch);</a:t>
            </a:r>
          </a:p>
          <a:p>
            <a:pPr lvl="1">
              <a:buNone/>
              <a:tabLst>
                <a:tab pos="2001838" algn="ctr"/>
                <a:tab pos="4513263" algn="ctr"/>
              </a:tabLst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T Extra" panose="05050102010205020202" pitchFamily="18" charset="2"/>
              </a:rPr>
              <a:t>P2:</a:t>
            </a:r>
          </a:p>
          <a:p>
            <a:pPr lvl="1">
              <a:buNone/>
              <a:tabLst>
                <a:tab pos="2001838" algn="ctr"/>
                <a:tab pos="4513263" algn="ctr"/>
              </a:tabLst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T Extra" panose="05050102010205020202" pitchFamily="18" charset="2"/>
              </a:rPr>
              <a:t>   wait(synch)</a:t>
            </a:r>
            <a:r>
              <a:rPr lang="en-US" altLang="en-US" sz="1400">
                <a:solidFill>
                  <a:srgbClr val="0000FF"/>
                </a:solidFill>
                <a:sym typeface="MT Extra" panose="05050102010205020202" pitchFamily="18" charset="2"/>
              </a:rPr>
              <a:t>;</a:t>
            </a:r>
            <a:endParaRPr lang="en-US" altLang="en-US" sz="16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  <a:sym typeface="MT Extra" panose="05050102010205020202" pitchFamily="18" charset="2"/>
            </a:endParaRPr>
          </a:p>
          <a:p>
            <a:pPr lvl="1">
              <a:buNone/>
              <a:tabLst>
                <a:tab pos="2001838" algn="ctr"/>
                <a:tab pos="4513263" algn="ctr"/>
              </a:tabLst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T Extra" panose="05050102010205020202" pitchFamily="18" charset="2"/>
              </a:rPr>
              <a:t>   S</a:t>
            </a:r>
            <a:r>
              <a:rPr lang="en-US" altLang="en-US" sz="1600" b="1" baseline="-25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T Extra" panose="05050102010205020202" pitchFamily="18" charset="2"/>
              </a:rPr>
              <a:t>2</a:t>
            </a: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MT Extra" panose="05050102010205020202" pitchFamily="18" charset="2"/>
              </a:rPr>
              <a:t>;</a:t>
            </a:r>
            <a:endParaRPr lang="en-US" altLang="en-US" sz="1600">
              <a:sym typeface="MT Extra" panose="05050102010205020202" pitchFamily="18" charset="2"/>
            </a:endParaRPr>
          </a:p>
          <a:p>
            <a:pPr>
              <a:tabLst>
                <a:tab pos="2001838" algn="ctr"/>
                <a:tab pos="4513263" algn="ctr"/>
              </a:tabLst>
            </a:pPr>
            <a:r>
              <a:rPr lang="en-US" altLang="en-US" sz="1600"/>
              <a:t>Can implement a counting semaphore </a:t>
            </a:r>
            <a:r>
              <a:rPr lang="en-US" altLang="en-US" sz="1600" b="1" i="1">
                <a:solidFill>
                  <a:srgbClr val="000000"/>
                </a:solidFill>
              </a:rPr>
              <a:t>S</a:t>
            </a:r>
            <a:r>
              <a:rPr lang="en-US" altLang="en-US" sz="1600"/>
              <a:t> as a binary semaphore</a:t>
            </a:r>
          </a:p>
          <a:p>
            <a:pPr>
              <a:tabLst>
                <a:tab pos="2001838" algn="ctr"/>
                <a:tab pos="4513263" algn="ctr"/>
              </a:tabLst>
            </a:pPr>
            <a:endParaRPr lang="en-US" altLang="en-US" sz="1600" b="1" i="1" baseline="-25000">
              <a:sym typeface="MT Extra" panose="05050102010205020202" pitchFamily="18" charset="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18377310-27FF-2125-E08C-545C05748B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0275" y="29686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Concurrency vs. Parallelism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17006665-D61C-AB5F-2094-FFF585FE4BFF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981200" y="1163639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/>
              <a:t>Concurrent execution on single-core system:</a:t>
            </a:r>
          </a:p>
          <a:p>
            <a:endParaRPr lang="en-US" altLang="en-US" b="1"/>
          </a:p>
          <a:p>
            <a:endParaRPr lang="en-US" altLang="en-US" b="1"/>
          </a:p>
          <a:p>
            <a:endParaRPr lang="en-US" altLang="en-US" b="1"/>
          </a:p>
          <a:p>
            <a:pPr>
              <a:buFontTx/>
              <a:buNone/>
            </a:pPr>
            <a:endParaRPr lang="en-US" altLang="en-US" b="1"/>
          </a:p>
          <a:p>
            <a:r>
              <a:rPr lang="en-US" altLang="en-US" b="1"/>
              <a:t>Parallelism on a multi-core system:</a:t>
            </a:r>
          </a:p>
          <a:p>
            <a:endParaRPr lang="en-US" altLang="en-US" b="1"/>
          </a:p>
        </p:txBody>
      </p:sp>
      <p:pic>
        <p:nvPicPr>
          <p:cNvPr id="16388" name="Picture 1" descr="4_03.pdf">
            <a:extLst>
              <a:ext uri="{FF2B5EF4-FFF2-40B4-BE49-F238E27FC236}">
                <a16:creationId xmlns:a16="http://schemas.microsoft.com/office/drawing/2014/main" id="{04CAF445-91E4-AD25-B02A-96C08895A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1" y="1814514"/>
            <a:ext cx="6259513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2" descr="4_04.pdf">
            <a:extLst>
              <a:ext uri="{FF2B5EF4-FFF2-40B4-BE49-F238E27FC236}">
                <a16:creationId xmlns:a16="http://schemas.microsoft.com/office/drawing/2014/main" id="{DDD71707-45A1-FE8D-464B-5250C793E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6" y="3771901"/>
            <a:ext cx="394652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4F96E21B-EF86-652B-24D2-E6D1B0FDD2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90501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Semaphore Implementation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489E1374-120A-74C4-7DA6-63FCCDEE07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93950" y="1157289"/>
            <a:ext cx="7143750" cy="4530725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Must guarantee that no two processes can execute  the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wait() </a:t>
            </a:r>
            <a:r>
              <a:rPr lang="en-US" altLang="en-US"/>
              <a:t>and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signal() </a:t>
            </a:r>
            <a:r>
              <a:rPr lang="en-US" altLang="en-US"/>
              <a:t>on the same semaphore at the same time</a:t>
            </a:r>
          </a:p>
          <a:p>
            <a:r>
              <a:rPr lang="en-US" altLang="en-US"/>
              <a:t>Thus, the implementation becomes the critical section problem where the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US" altLang="en-US"/>
              <a:t> and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altLang="en-US"/>
              <a:t> code are placed in the critical section</a:t>
            </a:r>
          </a:p>
          <a:p>
            <a:pPr lvl="1"/>
            <a:r>
              <a:rPr lang="en-US" altLang="en-US"/>
              <a:t>Could now have </a:t>
            </a:r>
            <a:r>
              <a:rPr lang="en-US" altLang="en-US" b="1">
                <a:solidFill>
                  <a:srgbClr val="3366FF"/>
                </a:solidFill>
              </a:rPr>
              <a:t>busy waiting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in critical section implementation</a:t>
            </a:r>
          </a:p>
          <a:p>
            <a:pPr lvl="2"/>
            <a:r>
              <a:rPr lang="en-US" altLang="en-US"/>
              <a:t>But implementation code is short</a:t>
            </a:r>
          </a:p>
          <a:p>
            <a:pPr lvl="2"/>
            <a:r>
              <a:rPr lang="en-US" altLang="en-US"/>
              <a:t>Little busy waiting if critical section rarely occupied</a:t>
            </a:r>
          </a:p>
          <a:p>
            <a:r>
              <a:rPr lang="en-US" altLang="en-US"/>
              <a:t>Note that applications may spend lots of time in critical sections and therefore this is not a good solution</a:t>
            </a:r>
          </a:p>
          <a:p>
            <a:pPr>
              <a:buFont typeface="Monotype Sorts" pitchFamily="-84" charset="2"/>
              <a:buNone/>
            </a:pPr>
            <a:r>
              <a:rPr lang="en-US" altLang="en-US"/>
              <a:t> </a:t>
            </a:r>
          </a:p>
          <a:p>
            <a:pPr lvl="1"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3C2CB9A9-B674-63C5-FA36-80591417DE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46339" y="44450"/>
            <a:ext cx="8467725" cy="609600"/>
          </a:xfrm>
        </p:spPr>
        <p:txBody>
          <a:bodyPr/>
          <a:lstStyle/>
          <a:p>
            <a:pPr eaLnBrk="1" hangingPunct="1"/>
            <a:r>
              <a:rPr lang="en-US" altLang="en-US" sz="2400"/>
              <a:t>Semaphore Implementation with no Busy waiting 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F34BD37E-8CE7-E018-A5E9-8BD8EECCE0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60626" y="1041400"/>
            <a:ext cx="6962775" cy="4700588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/>
              <a:t>With each semaphore there is an associated waiting queue</a:t>
            </a:r>
          </a:p>
          <a:p>
            <a:r>
              <a:rPr lang="en-US" altLang="en-US"/>
              <a:t>Each entry in a waiting queue has two data items:</a:t>
            </a:r>
          </a:p>
          <a:p>
            <a:pPr lvl="1"/>
            <a:r>
              <a:rPr lang="en-US" altLang="en-US"/>
              <a:t> value (of type integer)</a:t>
            </a:r>
          </a:p>
          <a:p>
            <a:pPr lvl="1"/>
            <a:r>
              <a:rPr lang="en-US" altLang="en-US"/>
              <a:t> pointer to next record in the list</a:t>
            </a:r>
          </a:p>
          <a:p>
            <a:r>
              <a:rPr lang="en-US" altLang="en-US"/>
              <a:t>Two operations: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block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place the process invoking the operation on the appropriate waiting queue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wakeup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remove one of processes in the waiting queue and place it in the ready queue</a:t>
            </a:r>
          </a:p>
          <a:p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typedef struct{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int value;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struct process *list;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} semaphore; </a:t>
            </a:r>
          </a:p>
          <a:p>
            <a:endParaRPr lang="en-US" altLang="en-US"/>
          </a:p>
          <a:p>
            <a:pPr lvl="1"/>
            <a:endParaRPr lang="en-US" altLang="en-US"/>
          </a:p>
          <a:p>
            <a:pPr>
              <a:buFont typeface="Monotype Sorts" pitchFamily="-84" charset="2"/>
              <a:buNone/>
            </a:pPr>
            <a:r>
              <a:rPr lang="en-US" altLang="en-US">
                <a:solidFill>
                  <a:srgbClr val="0000FF"/>
                </a:solidFill>
              </a:rPr>
              <a:t>                       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06B62403-F06A-F809-553F-8D37C4A6E6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46325" y="144464"/>
            <a:ext cx="8356600" cy="581025"/>
          </a:xfrm>
        </p:spPr>
        <p:txBody>
          <a:bodyPr/>
          <a:lstStyle/>
          <a:p>
            <a:pPr eaLnBrk="1" hangingPunct="1"/>
            <a:r>
              <a:rPr lang="en-US" altLang="en-US" sz="2400"/>
              <a:t>Implementation with no Busy waiting (Cont.)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B270D8C9-2452-EB3E-2DA2-BA91640A74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78114" y="901700"/>
            <a:ext cx="6122987" cy="5029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en-US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wait(semaphore *S) { 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S-&gt;value--; 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if (S-&gt;value &lt; 0) {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add this process to S-&gt;list; 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block(); 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altLang="en-US" sz="16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signal(semaphore *S) { 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S-&gt;value++; 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if (S-&gt;value &lt;= 0) {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remove a process P from S-&gt;list; 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wakeup(P); 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</a:p>
          <a:p>
            <a:pPr marL="0" indent="0"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EEDB0F8-83F2-DE9C-F94F-AAB4ACAA2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3964" y="161926"/>
            <a:ext cx="771683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Deadlock and Starvation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1172E66B-E46D-B95D-7007-455A919570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44739" y="1073151"/>
            <a:ext cx="7640637" cy="4906963"/>
          </a:xfrm>
        </p:spPr>
        <p:txBody>
          <a:bodyPr>
            <a:normAutofit fontScale="77500" lnSpcReduction="20000"/>
          </a:bodyPr>
          <a:lstStyle/>
          <a:p>
            <a:pPr>
              <a:tabLst>
                <a:tab pos="1882775" algn="ctr"/>
                <a:tab pos="4568825" algn="ctr"/>
              </a:tabLst>
            </a:pPr>
            <a:r>
              <a:rPr lang="en-US" altLang="en-US" b="1">
                <a:solidFill>
                  <a:srgbClr val="3366FF"/>
                </a:solidFill>
              </a:rPr>
              <a:t>Deadlock </a:t>
            </a:r>
            <a:r>
              <a:rPr lang="en-US" altLang="en-US"/>
              <a:t>– two or more processes are waiting indefinitely for an event that can be caused by only one of the waiting processes</a:t>
            </a:r>
          </a:p>
          <a:p>
            <a:pPr>
              <a:tabLst>
                <a:tab pos="1882775" algn="ctr"/>
                <a:tab pos="4568825" algn="ctr"/>
              </a:tabLst>
            </a:pPr>
            <a:r>
              <a:rPr lang="en-US" altLang="en-US">
                <a:solidFill>
                  <a:srgbClr val="000000"/>
                </a:solidFill>
              </a:rPr>
              <a:t>Let </a:t>
            </a:r>
            <a:r>
              <a:rPr lang="en-US" altLang="en-US" sz="2000" b="1" i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en-US">
                <a:solidFill>
                  <a:srgbClr val="000000"/>
                </a:solidFill>
              </a:rPr>
              <a:t> and</a:t>
            </a: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 i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>
                <a:solidFill>
                  <a:srgbClr val="000000"/>
                </a:solidFill>
              </a:rPr>
              <a:t>be </a:t>
            </a:r>
            <a:r>
              <a:rPr lang="en-US" altLang="en-US"/>
              <a:t>two semaphores initialized to 1</a:t>
            </a:r>
          </a:p>
          <a:p>
            <a:pPr>
              <a:buNone/>
              <a:tabLst>
                <a:tab pos="1882775" algn="ctr"/>
                <a:tab pos="4568825" algn="ctr"/>
              </a:tabLst>
            </a:pPr>
            <a:r>
              <a:rPr lang="en-US" altLang="en-US" i="1">
                <a:solidFill>
                  <a:srgbClr val="000000"/>
                </a:solidFill>
              </a:rPr>
              <a:t>		        P</a:t>
            </a:r>
            <a:r>
              <a:rPr lang="en-US" altLang="en-US" baseline="-25000">
                <a:solidFill>
                  <a:srgbClr val="000000"/>
                </a:solidFill>
              </a:rPr>
              <a:t>0</a:t>
            </a:r>
            <a:r>
              <a:rPr lang="en-US" altLang="en-US">
                <a:solidFill>
                  <a:srgbClr val="000000"/>
                </a:solidFill>
              </a:rPr>
              <a:t>	                            </a:t>
            </a:r>
            <a:r>
              <a:rPr lang="en-US" altLang="en-US" i="1">
                <a:solidFill>
                  <a:srgbClr val="000000"/>
                </a:solidFill>
              </a:rPr>
              <a:t>P</a:t>
            </a:r>
            <a:r>
              <a:rPr lang="en-US" altLang="en-US" baseline="-25000">
                <a:solidFill>
                  <a:srgbClr val="000000"/>
                </a:solidFill>
              </a:rPr>
              <a:t>1</a:t>
            </a:r>
          </a:p>
          <a:p>
            <a:pPr>
              <a:buNone/>
              <a:tabLst>
                <a:tab pos="1882775" algn="ctr"/>
                <a:tab pos="4568825" algn="ctr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  </a:t>
            </a: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wait(S); 	              wait(Q);</a:t>
            </a:r>
          </a:p>
          <a:p>
            <a:pPr>
              <a:buNone/>
              <a:tabLst>
                <a:tab pos="1882775" algn="ctr"/>
                <a:tab pos="4568825" algn="ctr"/>
              </a:tabLst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   wait(Q); 	              wait(S);</a:t>
            </a:r>
          </a:p>
          <a:p>
            <a:pPr>
              <a:buNone/>
              <a:tabLst>
                <a:tab pos="1882775" algn="ctr"/>
                <a:tab pos="4568825" algn="ctr"/>
              </a:tabLst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...		     ...</a:t>
            </a:r>
          </a:p>
          <a:p>
            <a:pPr>
              <a:buNone/>
              <a:tabLst>
                <a:tab pos="1882775" algn="ctr"/>
                <a:tab pos="4568825" algn="ctr"/>
              </a:tabLst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   signal(S);                 signal(Q);</a:t>
            </a:r>
          </a:p>
          <a:p>
            <a:pPr>
              <a:buNone/>
              <a:tabLst>
                <a:tab pos="1882775" algn="ctr"/>
                <a:tab pos="4568825" algn="ctr"/>
              </a:tabLst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signal(Q);                 signal(S);</a:t>
            </a:r>
          </a:p>
          <a:p>
            <a:pPr>
              <a:buNone/>
              <a:tabLst>
                <a:tab pos="1882775" algn="ctr"/>
                <a:tab pos="4568825" algn="ctr"/>
              </a:tabLst>
            </a:pPr>
            <a:endParaRPr lang="en-US" altLang="en-US" sz="16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1882775" algn="ctr"/>
                <a:tab pos="4568825" algn="ctr"/>
              </a:tabLst>
            </a:pPr>
            <a:r>
              <a:rPr lang="en-US" altLang="en-US" b="1">
                <a:solidFill>
                  <a:srgbClr val="3366FF"/>
                </a:solidFill>
                <a:sym typeface="MT Extra" panose="05050102010205020202" pitchFamily="18" charset="2"/>
              </a:rPr>
              <a:t>Starvation</a:t>
            </a:r>
            <a:r>
              <a:rPr lang="en-US" altLang="en-US">
                <a:solidFill>
                  <a:srgbClr val="3366FF"/>
                </a:solidFill>
                <a:sym typeface="MT Extra" panose="05050102010205020202" pitchFamily="18" charset="2"/>
              </a:rPr>
              <a:t> </a:t>
            </a:r>
            <a:r>
              <a:rPr lang="en-US" altLang="en-US"/>
              <a:t>– </a:t>
            </a:r>
            <a:r>
              <a:rPr lang="en-US" altLang="en-US" b="1">
                <a:solidFill>
                  <a:srgbClr val="3366FF"/>
                </a:solidFill>
              </a:rPr>
              <a:t>indefinite blocking  </a:t>
            </a:r>
          </a:p>
          <a:p>
            <a:pPr lvl="1">
              <a:tabLst>
                <a:tab pos="1882775" algn="ctr"/>
                <a:tab pos="4568825" algn="ctr"/>
              </a:tabLst>
            </a:pPr>
            <a:r>
              <a:rPr lang="en-US" altLang="en-US" sz="1600"/>
              <a:t>A process may never be removed from the semaphore queue in which it is suspended</a:t>
            </a:r>
          </a:p>
          <a:p>
            <a:pPr>
              <a:tabLst>
                <a:tab pos="1882775" algn="ctr"/>
                <a:tab pos="4568825" algn="ctr"/>
              </a:tabLst>
            </a:pPr>
            <a:r>
              <a:rPr lang="en-US" altLang="en-US" b="1">
                <a:solidFill>
                  <a:srgbClr val="3366FF"/>
                </a:solidFill>
              </a:rPr>
              <a:t>Priority Inversion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Scheduling problem when lower-priority process holds a lock needed by higher-priority process</a:t>
            </a:r>
          </a:p>
          <a:p>
            <a:pPr lvl="1">
              <a:tabLst>
                <a:tab pos="1882775" algn="ctr"/>
                <a:tab pos="4568825" algn="ctr"/>
              </a:tabLst>
            </a:pPr>
            <a:r>
              <a:rPr lang="en-US" altLang="en-US" sz="1600"/>
              <a:t>Solved via </a:t>
            </a:r>
            <a:r>
              <a:rPr lang="en-US" altLang="en-US" sz="1600" b="1">
                <a:solidFill>
                  <a:srgbClr val="3366FF"/>
                </a:solidFill>
              </a:rPr>
              <a:t>priority-inheritance protocol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7EA09B25-F69F-7F52-EF24-665D8B7172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70175" y="185738"/>
            <a:ext cx="80772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Classical Problems of Synchronization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D09D672E-1F71-A5B2-E6B7-B0A68AF3DB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30450" y="1233489"/>
            <a:ext cx="7524750" cy="4530725"/>
          </a:xfrm>
        </p:spPr>
        <p:txBody>
          <a:bodyPr/>
          <a:lstStyle/>
          <a:p>
            <a:r>
              <a:rPr lang="en-US" altLang="en-US"/>
              <a:t>Classical problems used to test newly-proposed synchronization schemes</a:t>
            </a:r>
          </a:p>
          <a:p>
            <a:pPr lvl="1"/>
            <a:r>
              <a:rPr lang="en-US" altLang="en-US"/>
              <a:t>Bounded-Buffer Problem</a:t>
            </a:r>
          </a:p>
          <a:p>
            <a:pPr lvl="1"/>
            <a:r>
              <a:rPr lang="en-US" altLang="en-US"/>
              <a:t>Readers and Writers Problem</a:t>
            </a:r>
          </a:p>
          <a:p>
            <a:pPr lvl="1"/>
            <a:r>
              <a:rPr lang="en-US" altLang="en-US"/>
              <a:t>Dining-Philosophers Problem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80080F6-E547-A06B-7A7B-1768F71585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03526" y="277813"/>
            <a:ext cx="74072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Bounded-Buffer Problem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2E398BEB-EA24-E508-9531-43C828DDF8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1" y="1293813"/>
            <a:ext cx="7210425" cy="3725862"/>
          </a:xfrm>
        </p:spPr>
        <p:txBody>
          <a:bodyPr/>
          <a:lstStyle/>
          <a:p>
            <a:r>
              <a:rPr lang="en-US" altLang="en-US" sz="2000" b="1" i="1"/>
              <a:t>n</a:t>
            </a:r>
            <a:r>
              <a:rPr lang="en-US" altLang="en-US"/>
              <a:t> buffers, each can hold one item</a:t>
            </a:r>
          </a:p>
          <a:p>
            <a:r>
              <a:rPr lang="en-US" altLang="en-US"/>
              <a:t>Semaphore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mutex</a:t>
            </a:r>
            <a:r>
              <a:rPr lang="en-US" altLang="en-US">
                <a:solidFill>
                  <a:srgbClr val="000000"/>
                </a:solidFill>
              </a:rPr>
              <a:t> i</a:t>
            </a:r>
            <a:r>
              <a:rPr lang="en-US" altLang="en-US"/>
              <a:t>nitialized to the value 1</a:t>
            </a:r>
          </a:p>
          <a:p>
            <a:r>
              <a:rPr lang="en-US" altLang="en-US">
                <a:solidFill>
                  <a:srgbClr val="000000"/>
                </a:solidFill>
              </a:rPr>
              <a:t>Semaphore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</a:t>
            </a:r>
            <a:r>
              <a:rPr lang="en-US" altLang="en-US">
                <a:solidFill>
                  <a:srgbClr val="000000"/>
                </a:solidFill>
              </a:rPr>
              <a:t> initialized </a:t>
            </a:r>
            <a:r>
              <a:rPr lang="en-US" altLang="en-US"/>
              <a:t>to the value 0</a:t>
            </a:r>
          </a:p>
          <a:p>
            <a:r>
              <a:rPr lang="en-US" altLang="en-US"/>
              <a:t>Semaphore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empty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>
                <a:solidFill>
                  <a:srgbClr val="000000"/>
                </a:solidFill>
              </a:rPr>
              <a:t>initialized </a:t>
            </a:r>
            <a:r>
              <a:rPr lang="en-US" altLang="en-US"/>
              <a:t>to the value n</a:t>
            </a:r>
          </a:p>
          <a:p>
            <a:endParaRPr lang="en-US" altLang="en-US"/>
          </a:p>
        </p:txBody>
      </p:sp>
      <p:sp>
        <p:nvSpPr>
          <p:cNvPr id="69636" name="Rectangle 5">
            <a:extLst>
              <a:ext uri="{FF2B5EF4-FFF2-40B4-BE49-F238E27FC236}">
                <a16:creationId xmlns:a16="http://schemas.microsoft.com/office/drawing/2014/main" id="{49288E8E-6EC5-F7BF-9BED-5192893B5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6375" y="3246439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4" rIns="91426" bIns="45714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kumimoji="1"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8BC4BAE4-4870-A62E-E7D1-DEDA7F91FA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35250" y="176213"/>
            <a:ext cx="757555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Bounded Buffer Problem (Cont.)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B750A5CB-7498-F70B-08CA-58DB55FB13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0" y="1279525"/>
            <a:ext cx="7848600" cy="4876800"/>
          </a:xfrm>
        </p:spPr>
        <p:txBody>
          <a:bodyPr/>
          <a:lstStyle/>
          <a:p>
            <a:r>
              <a:rPr lang="en-US" altLang="en-US" sz="1600"/>
              <a:t>The structure of the producer process</a:t>
            </a:r>
          </a:p>
          <a:p>
            <a:pPr>
              <a:buFont typeface="Monotype Sorts" pitchFamily="-84" charset="2"/>
              <a:buNone/>
            </a:pPr>
            <a:endParaRPr lang="en-US" altLang="en-US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do {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...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/* produce an item in next_produced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...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wait(empty);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wait(mutex);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...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/* add next produced to the buffer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...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signal(mutex);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signal(full);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} while (true);</a:t>
            </a:r>
            <a:b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E9A57407-43B4-A110-EAEE-B8A0DB3342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30513" y="176213"/>
            <a:ext cx="715645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Bounded Buffer Problem (Cont.)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4A39CDB1-707C-6C91-AA33-431C9771C1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63788" y="1152525"/>
            <a:ext cx="7848600" cy="4876800"/>
          </a:xfrm>
        </p:spPr>
        <p:txBody>
          <a:bodyPr/>
          <a:lstStyle/>
          <a:p>
            <a:pPr marL="342866" indent="-342866">
              <a:buFont typeface="Monotype Sorts" charset="0"/>
              <a:buChar char="n"/>
              <a:defRPr/>
            </a:pPr>
            <a:r>
              <a:rPr lang="en-US" sz="1600" dirty="0">
                <a:ea typeface="ＭＳ Ｐゴシック" charset="0"/>
                <a:cs typeface="ＭＳ Ｐゴシック" charset="0"/>
              </a:rPr>
              <a:t>The structure of the consumer process</a:t>
            </a:r>
          </a:p>
          <a:p>
            <a:pPr marL="342866" indent="-342866">
              <a:buFont typeface="Monotype Sorts" charset="0"/>
              <a:buChar char="n"/>
              <a:defRPr/>
            </a:pPr>
            <a:endParaRPr lang="en-US" sz="1600" dirty="0">
              <a:ea typeface="ＭＳ Ｐゴシック" charset="0"/>
              <a:cs typeface="ＭＳ Ｐゴシック" charset="0"/>
            </a:endParaRPr>
          </a:p>
          <a:p>
            <a:pPr marL="0" indent="0">
              <a:buNone/>
              <a:defRPr/>
            </a:pPr>
            <a:r>
              <a:rPr lang="en-US" sz="1400" b="1" dirty="0">
                <a:latin typeface="Courier New"/>
                <a:ea typeface="ＭＳ Ｐゴシック" pitchFamily="-84" charset="-128"/>
                <a:cs typeface="Courier New"/>
              </a:rPr>
              <a:t>     </a:t>
            </a: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Do { </a:t>
            </a:r>
          </a:p>
          <a:p>
            <a:pPr marL="0" indent="0">
              <a:buNone/>
              <a:defRPr/>
            </a:pP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        wait(full); </a:t>
            </a:r>
          </a:p>
          <a:p>
            <a:pPr marL="0" indent="0">
              <a:buNone/>
              <a:defRPr/>
            </a:pP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        wait(</a:t>
            </a:r>
            <a:r>
              <a:rPr lang="en-US" sz="1600" b="1" dirty="0" err="1">
                <a:latin typeface="Courier New"/>
                <a:ea typeface="ＭＳ Ｐゴシック" pitchFamily="-84" charset="-128"/>
                <a:cs typeface="Courier New"/>
              </a:rPr>
              <a:t>mutex</a:t>
            </a: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); </a:t>
            </a:r>
          </a:p>
          <a:p>
            <a:pPr marL="0" indent="0">
              <a:buNone/>
              <a:defRPr/>
            </a:pP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           ...</a:t>
            </a:r>
            <a:b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</a:b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        /* remove an item from buffer to </a:t>
            </a:r>
            <a:r>
              <a:rPr lang="en-US" sz="1600" b="1" dirty="0" err="1">
                <a:latin typeface="Courier New"/>
                <a:ea typeface="ＭＳ Ｐゴシック" pitchFamily="-84" charset="-128"/>
                <a:cs typeface="Courier New"/>
              </a:rPr>
              <a:t>next_consumed</a:t>
            </a: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 */ </a:t>
            </a:r>
          </a:p>
          <a:p>
            <a:pPr marL="0" indent="0">
              <a:buNone/>
              <a:defRPr/>
            </a:pP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           ... </a:t>
            </a:r>
          </a:p>
          <a:p>
            <a:pPr marL="0" indent="0">
              <a:buNone/>
              <a:defRPr/>
            </a:pP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        signal(</a:t>
            </a:r>
            <a:r>
              <a:rPr lang="en-US" sz="1600" b="1" dirty="0" err="1">
                <a:latin typeface="Courier New"/>
                <a:ea typeface="ＭＳ Ｐゴシック" pitchFamily="-84" charset="-128"/>
                <a:cs typeface="Courier New"/>
              </a:rPr>
              <a:t>mutex</a:t>
            </a: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); </a:t>
            </a:r>
          </a:p>
          <a:p>
            <a:pPr marL="0" indent="0">
              <a:buNone/>
              <a:defRPr/>
            </a:pP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        signal(empty); </a:t>
            </a:r>
          </a:p>
          <a:p>
            <a:pPr marL="0" indent="0">
              <a:buNone/>
              <a:defRPr/>
            </a:pP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           ...</a:t>
            </a:r>
            <a:b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</a:b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        /* consume the item in next consumed */ </a:t>
            </a:r>
          </a:p>
          <a:p>
            <a:pPr marL="0" indent="0">
              <a:buNone/>
              <a:defRPr/>
            </a:pP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           ...</a:t>
            </a:r>
            <a:b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</a:br>
            <a:r>
              <a:rPr lang="en-US" sz="1600" b="1" dirty="0">
                <a:latin typeface="Courier New"/>
                <a:ea typeface="ＭＳ Ｐゴシック" pitchFamily="-84" charset="-128"/>
                <a:cs typeface="Courier New"/>
              </a:rPr>
              <a:t>     } while (true); </a:t>
            </a:r>
          </a:p>
          <a:p>
            <a:pPr marL="342866" indent="-342866">
              <a:buNone/>
              <a:defRPr/>
            </a:pPr>
            <a:endParaRPr lang="en-US" sz="1600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9A1EF43E-2333-59FD-BEB9-C5A1D91611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44776" y="146051"/>
            <a:ext cx="75660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Readers-Writers Problem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D1E00B2A-2970-1699-ADC1-B53552E01F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84426" y="1111250"/>
            <a:ext cx="7866063" cy="5005388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A data set is shared among a number of concurrent processes</a:t>
            </a:r>
          </a:p>
          <a:p>
            <a:pPr lvl="1"/>
            <a:r>
              <a:rPr lang="en-US" altLang="en-US">
                <a:solidFill>
                  <a:srgbClr val="C00000"/>
                </a:solidFill>
              </a:rPr>
              <a:t>Readers </a:t>
            </a:r>
            <a:r>
              <a:rPr lang="en-US" altLang="en-US"/>
              <a:t>– only read the data set; they do </a:t>
            </a:r>
            <a:r>
              <a:rPr lang="en-US" altLang="en-US" b="1" i="1"/>
              <a:t>not</a:t>
            </a:r>
            <a:r>
              <a:rPr lang="en-US" altLang="en-US" b="1"/>
              <a:t> </a:t>
            </a:r>
            <a:r>
              <a:rPr lang="en-US" altLang="en-US"/>
              <a:t>perform any updates</a:t>
            </a:r>
          </a:p>
          <a:p>
            <a:pPr lvl="1"/>
            <a:r>
              <a:rPr lang="en-US" altLang="en-US">
                <a:solidFill>
                  <a:srgbClr val="C00000"/>
                </a:solidFill>
              </a:rPr>
              <a:t>Writers</a:t>
            </a:r>
            <a:r>
              <a:rPr lang="en-US" altLang="en-US"/>
              <a:t>   – can both read and write</a:t>
            </a:r>
          </a:p>
          <a:p>
            <a:r>
              <a:rPr lang="en-US" altLang="en-US"/>
              <a:t>Problem – allow multiple readers to read at the same time</a:t>
            </a:r>
          </a:p>
          <a:p>
            <a:pPr lvl="1"/>
            <a:r>
              <a:rPr lang="en-US" altLang="en-US"/>
              <a:t>Only one single writer can access the shared data at the same time</a:t>
            </a:r>
          </a:p>
          <a:p>
            <a:r>
              <a:rPr lang="en-US" altLang="en-US"/>
              <a:t>Several variations of how readers and writers are considered  – all involve some form of priorities</a:t>
            </a:r>
          </a:p>
          <a:p>
            <a:r>
              <a:rPr lang="en-US" altLang="en-US"/>
              <a:t>Shared Data</a:t>
            </a:r>
          </a:p>
          <a:p>
            <a:pPr lvl="1"/>
            <a:r>
              <a:rPr lang="en-US" altLang="en-US"/>
              <a:t>Data set</a:t>
            </a:r>
          </a:p>
          <a:p>
            <a:pPr lvl="1"/>
            <a:r>
              <a:rPr lang="en-US" altLang="en-US"/>
              <a:t>Semaphore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rw_mutex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/>
              <a:t>initialized to 1</a:t>
            </a:r>
          </a:p>
          <a:p>
            <a:pPr lvl="1"/>
            <a:r>
              <a:rPr lang="en-US" altLang="en-US"/>
              <a:t>Semaphore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mutex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/>
              <a:t>initialized to 1</a:t>
            </a:r>
          </a:p>
          <a:p>
            <a:pPr lvl="1"/>
            <a:r>
              <a:rPr lang="en-US" altLang="en-US"/>
              <a:t>Integer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read_count</a:t>
            </a:r>
            <a:r>
              <a:rPr lang="en-US" altLang="en-US"/>
              <a:t> initialized to 0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38B4E0AC-EED7-FC51-9852-A82C7DFD12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49526" y="190501"/>
            <a:ext cx="76612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Readers-Writers Problem (Cont.)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5964C3CF-FF86-2EDD-3307-18CA79D83A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51088" y="1279525"/>
            <a:ext cx="7848600" cy="4876800"/>
          </a:xfrm>
        </p:spPr>
        <p:txBody>
          <a:bodyPr/>
          <a:lstStyle/>
          <a:p>
            <a:r>
              <a:rPr lang="en-US" altLang="en-US" sz="1600"/>
              <a:t>The structure of a writer process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>
                <a:solidFill>
                  <a:srgbClr val="0000FF"/>
                </a:solidFill>
              </a:rPr>
              <a:t>       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do {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wait(rw_mutex);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    ...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/* writing is performed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    ...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signal(rw_mutex);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} while (true);</a:t>
            </a:r>
            <a:b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endParaRPr lang="en-US" altLang="en-US">
              <a:solidFill>
                <a:srgbClr val="0000FF"/>
              </a:solidFill>
            </a:endParaRPr>
          </a:p>
          <a:p>
            <a:pPr>
              <a:buFont typeface="Monotype Sorts" pitchFamily="-84" charset="2"/>
              <a:buNone/>
            </a:pPr>
            <a:endParaRPr lang="en-US" altLang="en-US">
              <a:solidFill>
                <a:srgbClr val="0000FF"/>
              </a:solidFill>
            </a:endParaRPr>
          </a:p>
          <a:p>
            <a:pPr>
              <a:buFont typeface="Monotype Sorts" pitchFamily="-84" charset="2"/>
              <a:buNone/>
            </a:pPr>
            <a:r>
              <a:rPr lang="en-US" altLang="en-US">
                <a:solidFill>
                  <a:srgbClr val="0000FF"/>
                </a:solidFill>
              </a:rPr>
              <a:t>     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52B00CD-0480-57B3-0966-D2B5478A5D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43175" y="1635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Single and Multithreaded Processes</a:t>
            </a:r>
          </a:p>
        </p:txBody>
      </p:sp>
      <p:pic>
        <p:nvPicPr>
          <p:cNvPr id="18435" name="Picture 1" descr="4_01.pdf">
            <a:extLst>
              <a:ext uri="{FF2B5EF4-FFF2-40B4-BE49-F238E27FC236}">
                <a16:creationId xmlns:a16="http://schemas.microsoft.com/office/drawing/2014/main" id="{56FB7653-0395-DBD7-DE9F-DC34DCF5C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1295401"/>
            <a:ext cx="6884988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02598ECA-7A22-9747-F6B2-FB6D67D37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59050" y="190501"/>
            <a:ext cx="76517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Readers-Writers Problem (Cont.)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FCF4767-6479-8745-AC0F-542707E96E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65375" y="1076326"/>
            <a:ext cx="7747000" cy="506571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</a:pPr>
            <a:r>
              <a:rPr lang="en-US" altLang="en-US"/>
              <a:t>The structure of a reader process</a:t>
            </a:r>
            <a:endParaRPr lang="en-US" altLang="en-US" sz="1600">
              <a:solidFill>
                <a:srgbClr val="0000FF"/>
              </a:solidFill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do {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wait(mutex);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read_count++;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if (read_count == 1)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   wait(rw_mutex);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signal(mutex);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    ...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/* reading is performed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    ...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wait(mutex);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read count--;</a:t>
            </a:r>
            <a:b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if (read_count == 0)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signal(rw_mutex);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 signal(mutex);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} while (true);</a:t>
            </a:r>
            <a:b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sz="160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sz="160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FF"/>
                </a:solidFill>
              </a:rPr>
              <a:t>      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>
            <a:extLst>
              <a:ext uri="{FF2B5EF4-FFF2-40B4-BE49-F238E27FC236}">
                <a16:creationId xmlns:a16="http://schemas.microsoft.com/office/drawing/2014/main" id="{9FC7E8CE-0C34-6C77-62B7-6FD1F2A036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79713" y="147638"/>
            <a:ext cx="767715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Readers-Writers Problem Variations</a:t>
            </a:r>
          </a:p>
        </p:txBody>
      </p:sp>
      <p:sp>
        <p:nvSpPr>
          <p:cNvPr id="81923" name="Content Placeholder 2">
            <a:extLst>
              <a:ext uri="{FF2B5EF4-FFF2-40B4-BE49-F238E27FC236}">
                <a16:creationId xmlns:a16="http://schemas.microsoft.com/office/drawing/2014/main" id="{221898B7-6C96-1F11-4506-93B98C2614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03476" y="1146176"/>
            <a:ext cx="6359525" cy="4530725"/>
          </a:xfrm>
        </p:spPr>
        <p:txBody>
          <a:bodyPr/>
          <a:lstStyle/>
          <a:p>
            <a:r>
              <a:rPr lang="en-US" altLang="en-US" b="1" i="1"/>
              <a:t>First</a:t>
            </a:r>
            <a:r>
              <a:rPr lang="en-US" altLang="en-US" i="1"/>
              <a:t>  </a:t>
            </a:r>
            <a:r>
              <a:rPr lang="en-US" altLang="en-US"/>
              <a:t>variation – no reader kept waiting unless writer has permission to use shared object</a:t>
            </a:r>
          </a:p>
          <a:p>
            <a:r>
              <a:rPr lang="en-US" altLang="en-US" b="1" i="1"/>
              <a:t>Second</a:t>
            </a:r>
            <a:r>
              <a:rPr lang="en-US" altLang="en-US" i="1"/>
              <a:t> </a:t>
            </a:r>
            <a:r>
              <a:rPr lang="en-US" altLang="en-US"/>
              <a:t>variation – once writer is ready, it performs the write ASAP</a:t>
            </a:r>
          </a:p>
          <a:p>
            <a:r>
              <a:rPr lang="en-US" altLang="en-US"/>
              <a:t>Both may have starvation leading to even more variations</a:t>
            </a:r>
          </a:p>
          <a:p>
            <a:r>
              <a:rPr lang="en-US" altLang="en-US"/>
              <a:t>Problem is solved on some systems by kernel providing reader-writer locks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ABB53B62-8778-7A12-46CE-530E68281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40000" y="147638"/>
            <a:ext cx="76708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Dining-Philosophers Problem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0B9D05A0-885E-8367-BB4F-787B4AD51E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2688" y="3403601"/>
            <a:ext cx="6908800" cy="2765425"/>
          </a:xfrm>
        </p:spPr>
        <p:txBody>
          <a:bodyPr/>
          <a:lstStyle/>
          <a:p>
            <a:pPr>
              <a:tabLst>
                <a:tab pos="1365250" algn="l"/>
                <a:tab pos="1538288" algn="l"/>
              </a:tabLst>
            </a:pPr>
            <a:r>
              <a:rPr lang="en-US" altLang="en-US" sz="1600"/>
              <a:t>Philosophers spend their lives alternating thinking and eating</a:t>
            </a:r>
          </a:p>
          <a:p>
            <a:pPr>
              <a:tabLst>
                <a:tab pos="1365250" algn="l"/>
                <a:tab pos="1538288" algn="l"/>
              </a:tabLst>
            </a:pPr>
            <a:r>
              <a:rPr lang="en-US" altLang="en-US" sz="1600"/>
              <a:t>Don’</a:t>
            </a:r>
            <a:r>
              <a:rPr lang="en-US" altLang="ja-JP" sz="1600"/>
              <a:t>t interact with their neighbors, occasionally try to pick up 2 chopsticks (one at a time) to eat from bowl</a:t>
            </a:r>
          </a:p>
          <a:p>
            <a:pPr lvl="1">
              <a:tabLst>
                <a:tab pos="1365250" algn="l"/>
                <a:tab pos="1538288" algn="l"/>
              </a:tabLst>
            </a:pPr>
            <a:r>
              <a:rPr lang="en-US" altLang="en-US" sz="1600"/>
              <a:t>Need both to eat, then release both when done</a:t>
            </a:r>
          </a:p>
          <a:p>
            <a:pPr>
              <a:tabLst>
                <a:tab pos="1365250" algn="l"/>
                <a:tab pos="1538288" algn="l"/>
              </a:tabLst>
            </a:pPr>
            <a:r>
              <a:rPr lang="en-US" altLang="en-US" sz="1600"/>
              <a:t>In the case of 5 philosophers</a:t>
            </a:r>
          </a:p>
          <a:p>
            <a:pPr lvl="1">
              <a:tabLst>
                <a:tab pos="1365250" algn="l"/>
                <a:tab pos="1538288" algn="l"/>
              </a:tabLst>
            </a:pPr>
            <a:r>
              <a:rPr lang="en-US" altLang="en-US" sz="1600"/>
              <a:t>Shared data </a:t>
            </a:r>
          </a:p>
          <a:p>
            <a:pPr lvl="2">
              <a:tabLst>
                <a:tab pos="1365250" algn="l"/>
                <a:tab pos="1538288" algn="l"/>
              </a:tabLst>
            </a:pPr>
            <a:r>
              <a:rPr lang="en-US" altLang="en-US" sz="1600"/>
              <a:t>Bowl of rice (data set)</a:t>
            </a:r>
          </a:p>
          <a:p>
            <a:pPr lvl="2">
              <a:tabLst>
                <a:tab pos="1365250" algn="l"/>
                <a:tab pos="1538288" algn="l"/>
              </a:tabLst>
            </a:pPr>
            <a:r>
              <a:rPr lang="en-US" altLang="en-US" sz="1600"/>
              <a:t>Semaphore </a:t>
            </a:r>
            <a:r>
              <a:rPr lang="en-US" altLang="en-US" sz="1600">
                <a:solidFill>
                  <a:srgbClr val="FF0000"/>
                </a:solidFill>
              </a:rPr>
              <a:t>chopstick [5]</a:t>
            </a:r>
            <a:r>
              <a:rPr lang="en-US" altLang="en-US" sz="1600"/>
              <a:t> initialized to 1</a:t>
            </a:r>
          </a:p>
        </p:txBody>
      </p:sp>
      <p:pic>
        <p:nvPicPr>
          <p:cNvPr id="82948" name="Picture 5" descr="6">
            <a:extLst>
              <a:ext uri="{FF2B5EF4-FFF2-40B4-BE49-F238E27FC236}">
                <a16:creationId xmlns:a16="http://schemas.microsoft.com/office/drawing/2014/main" id="{05A61E3A-3B6A-A17C-0AF2-79772056C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3" y="1079500"/>
            <a:ext cx="2208212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0B044358-9615-730D-F0C4-08C97C25C6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62226" y="161926"/>
            <a:ext cx="7866063" cy="576263"/>
          </a:xfrm>
        </p:spPr>
        <p:txBody>
          <a:bodyPr/>
          <a:lstStyle/>
          <a:p>
            <a:pPr eaLnBrk="1" hangingPunct="1"/>
            <a:r>
              <a:rPr lang="en-US" altLang="en-US" sz="3000"/>
              <a:t>  Dining-Philosophers Problem Algorithm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6339E3B9-67AF-B2FC-DB9E-C6F78D3652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51089" y="1119189"/>
            <a:ext cx="7107237" cy="4784725"/>
          </a:xfrm>
        </p:spPr>
        <p:txBody>
          <a:bodyPr/>
          <a:lstStyle/>
          <a:p>
            <a:pPr marL="376238" indent="-376238"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/>
              <a:t>The structure of Philosopher</a:t>
            </a:r>
            <a:r>
              <a:rPr lang="en-US" altLang="en-US" i="1">
                <a:solidFill>
                  <a:srgbClr val="0000FF"/>
                </a:solidFill>
              </a:rPr>
              <a:t> i</a:t>
            </a:r>
            <a:r>
              <a:rPr lang="en-US" altLang="en-US"/>
              <a:t>:</a:t>
            </a:r>
          </a:p>
          <a:p>
            <a:pPr marL="1195388" lvl="2" indent="-338138"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do { </a:t>
            </a:r>
          </a:p>
          <a:p>
            <a:pPr marL="1195388" lvl="2" indent="-338138"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  wait (chopstick[i] );</a:t>
            </a:r>
          </a:p>
          <a:p>
            <a:pPr marL="1195388" lvl="2" indent="-338138"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	  wait (chopStick[ (i + 1) % 5] );</a:t>
            </a:r>
          </a:p>
          <a:p>
            <a:pPr marL="1195388" lvl="2" indent="-338138"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pPr marL="1195388" lvl="2" indent="-338138"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	             //  eat</a:t>
            </a:r>
          </a:p>
          <a:p>
            <a:pPr marL="1195388" lvl="2" indent="-338138"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altLang="en-US" sz="16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1195388" lvl="2" indent="-338138"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	  signal (chopstick[i] );</a:t>
            </a:r>
          </a:p>
          <a:p>
            <a:pPr marL="1195388" lvl="2" indent="-338138"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	  signal (chopstick[ (i + 1) % 5] );</a:t>
            </a:r>
          </a:p>
          <a:p>
            <a:pPr marL="1195388" lvl="2" indent="-338138"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pPr marL="1195388" lvl="2" indent="-338138"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               //  think</a:t>
            </a:r>
          </a:p>
          <a:p>
            <a:pPr marL="1195388" lvl="2" indent="-338138"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altLang="en-US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1195388" lvl="2" indent="-338138"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} while (TRUE);</a:t>
            </a:r>
            <a:endParaRPr lang="en-US" altLang="en-US" sz="1600">
              <a:solidFill>
                <a:srgbClr val="0000FF"/>
              </a:solidFill>
            </a:endParaRPr>
          </a:p>
          <a:p>
            <a:pPr marL="376238" indent="-376238"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altLang="en-US"/>
              <a:t>  What is the problem with this algorithm?</a:t>
            </a:r>
          </a:p>
          <a:p>
            <a:pPr marL="1195388" lvl="2" indent="-338138"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altLang="en-US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8C2AB332-A8CF-6FF0-D120-0C060A6BDE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49525" y="142876"/>
            <a:ext cx="8002588" cy="576263"/>
          </a:xfrm>
        </p:spPr>
        <p:txBody>
          <a:bodyPr/>
          <a:lstStyle/>
          <a:p>
            <a:pPr eaLnBrk="1" hangingPunct="1"/>
            <a:r>
              <a:rPr lang="en-US" altLang="en-US" sz="2400"/>
              <a:t>Dining-Philosophers Problem Algorithm (Cont.)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D1D971EA-9C43-9982-FB0F-609D85D39F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09826" y="1223964"/>
            <a:ext cx="6442075" cy="4860925"/>
          </a:xfrm>
        </p:spPr>
        <p:txBody>
          <a:bodyPr/>
          <a:lstStyle/>
          <a:p>
            <a:r>
              <a:rPr lang="en-US" altLang="en-US"/>
              <a:t>Deadlock handling</a:t>
            </a:r>
          </a:p>
          <a:p>
            <a:pPr lvl="1"/>
            <a:r>
              <a:rPr lang="en-US" altLang="en-US"/>
              <a:t> </a:t>
            </a:r>
            <a:r>
              <a:rPr lang="en-US" altLang="en-US">
                <a:solidFill>
                  <a:srgbClr val="C00000"/>
                </a:solidFill>
              </a:rPr>
              <a:t>Allow at most 4 philosophers </a:t>
            </a:r>
            <a:r>
              <a:rPr lang="en-US" altLang="en-US"/>
              <a:t>to be sitting simultaneously at  the table.</a:t>
            </a:r>
          </a:p>
          <a:p>
            <a:pPr lvl="1"/>
            <a:r>
              <a:rPr lang="en-US" altLang="en-US"/>
              <a:t> </a:t>
            </a:r>
            <a:r>
              <a:rPr lang="en-US" altLang="en-US">
                <a:solidFill>
                  <a:srgbClr val="C00000"/>
                </a:solidFill>
              </a:rPr>
              <a:t>Allow a philosopher to pick up  the forks only if both are available </a:t>
            </a:r>
            <a:r>
              <a:rPr lang="en-US" altLang="en-US"/>
              <a:t>(picking must be done in a critical section.</a:t>
            </a:r>
          </a:p>
          <a:p>
            <a:pPr lvl="1"/>
            <a:r>
              <a:rPr lang="en-US" altLang="en-US"/>
              <a:t> Use an asymmetric solution  -- </a:t>
            </a:r>
            <a:r>
              <a:rPr lang="en-US" altLang="en-US">
                <a:solidFill>
                  <a:srgbClr val="C00000"/>
                </a:solidFill>
              </a:rPr>
              <a:t>an odd-numbered  philosopher picks  up first the left chopstick and then the right chopstick.</a:t>
            </a:r>
            <a:r>
              <a:rPr lang="en-US" altLang="en-US"/>
              <a:t> Even-numbered  philosopher picks  up first the right chopstick and then the left chopstick. </a:t>
            </a:r>
          </a:p>
          <a:p>
            <a:pPr lvl="1"/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E6218FA9-422A-43A4-56F1-17F66BA080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47926" y="190501"/>
            <a:ext cx="77628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Problems with Semaphores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088C58B5-87A2-8E5D-CEA2-855A21D673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51088" y="1282701"/>
            <a:ext cx="6959600" cy="4860925"/>
          </a:xfrm>
        </p:spPr>
        <p:txBody>
          <a:bodyPr/>
          <a:lstStyle/>
          <a:p>
            <a:r>
              <a:rPr lang="en-US" altLang="en-US"/>
              <a:t> Incorrect use of semaphore operations:</a:t>
            </a:r>
            <a:br>
              <a:rPr lang="en-US" altLang="en-US"/>
            </a:br>
            <a:endParaRPr lang="en-US" altLang="en-US"/>
          </a:p>
          <a:p>
            <a:pPr lvl="1"/>
            <a:r>
              <a:rPr lang="en-US" altLang="en-US"/>
              <a:t> signal (mutex)  ….  wait (mutex)</a:t>
            </a:r>
            <a:br>
              <a:rPr lang="en-US" altLang="en-US"/>
            </a:br>
            <a:endParaRPr lang="en-US" altLang="en-US"/>
          </a:p>
          <a:p>
            <a:pPr lvl="1"/>
            <a:r>
              <a:rPr lang="en-US" altLang="en-US"/>
              <a:t> wait (mutex)  …  wait (mutex)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 Omitting  of wait (mutex) or signal (mutex) (or both)</a:t>
            </a:r>
          </a:p>
          <a:p>
            <a:pPr lvl="1"/>
            <a:endParaRPr lang="en-US" altLang="en-US"/>
          </a:p>
          <a:p>
            <a:r>
              <a:rPr lang="en-US" altLang="en-US"/>
              <a:t>Deadlock and starvation are possible.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686B2350-F5ED-8C3D-9AFA-FA5B84B5AE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762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Monitors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A7D47CA5-5404-D82D-4DE4-CBBCEEEFB4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79663" y="1209676"/>
            <a:ext cx="7243762" cy="48609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1600"/>
              <a:t>A high-level abstraction that provides a convenient and effective mechanism for process synchronization</a:t>
            </a:r>
          </a:p>
          <a:p>
            <a:pPr>
              <a:lnSpc>
                <a:spcPct val="80000"/>
              </a:lnSpc>
            </a:pPr>
            <a:r>
              <a:rPr lang="en-US" altLang="en-US" sz="1600" i="1"/>
              <a:t>Abstract data type</a:t>
            </a:r>
            <a:r>
              <a:rPr lang="en-US" altLang="en-US" sz="1600"/>
              <a:t>, internal variables only accessible by code within the procedure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Only one process may be active within the monitor at a time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But not powerful enough to model some synchronization schemes</a:t>
            </a:r>
          </a:p>
          <a:p>
            <a:pPr lvl="2">
              <a:lnSpc>
                <a:spcPct val="80000"/>
              </a:lnSpc>
              <a:buFont typeface="Webdings" panose="05030102010509060703" pitchFamily="18" charset="2"/>
              <a:buNone/>
            </a:pPr>
            <a:endParaRPr lang="en-US" altLang="en-US" sz="1400">
              <a:solidFill>
                <a:srgbClr val="0000FF"/>
              </a:solidFill>
            </a:endParaRPr>
          </a:p>
          <a:p>
            <a:pPr lvl="2">
              <a:lnSpc>
                <a:spcPct val="80000"/>
              </a:lnSpc>
              <a:buFont typeface="Webdings" panose="05030102010509060703" pitchFamily="18" charset="2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monitor monitor-name</a:t>
            </a:r>
          </a:p>
          <a:p>
            <a:pPr lvl="2">
              <a:lnSpc>
                <a:spcPct val="80000"/>
              </a:lnSpc>
              <a:buFont typeface="Webdings" panose="05030102010509060703" pitchFamily="18" charset="2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lvl="2">
              <a:lnSpc>
                <a:spcPct val="80000"/>
              </a:lnSpc>
              <a:buFont typeface="Webdings" panose="05030102010509060703" pitchFamily="18" charset="2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	// shared variable declarations</a:t>
            </a:r>
          </a:p>
          <a:p>
            <a:pPr lvl="2">
              <a:lnSpc>
                <a:spcPct val="80000"/>
              </a:lnSpc>
              <a:buFont typeface="Webdings" panose="05030102010509060703" pitchFamily="18" charset="2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	procedure P1 (…) { …. }</a:t>
            </a:r>
          </a:p>
          <a:p>
            <a:pPr lvl="2">
              <a:lnSpc>
                <a:spcPct val="80000"/>
              </a:lnSpc>
              <a:buFont typeface="Webdings" panose="05030102010509060703" pitchFamily="18" charset="2"/>
              <a:buNone/>
            </a:pPr>
            <a:endParaRPr lang="en-US" altLang="en-US" sz="16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>
              <a:lnSpc>
                <a:spcPct val="80000"/>
              </a:lnSpc>
              <a:buFont typeface="Webdings" panose="05030102010509060703" pitchFamily="18" charset="2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	procedure Pn (…) {……}</a:t>
            </a:r>
          </a:p>
          <a:p>
            <a:pPr lvl="2">
              <a:lnSpc>
                <a:spcPct val="80000"/>
              </a:lnSpc>
              <a:buFont typeface="Webdings" panose="05030102010509060703" pitchFamily="18" charset="2"/>
              <a:buNone/>
            </a:pPr>
            <a:endParaRPr lang="en-US" altLang="en-US" sz="16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>
              <a:lnSpc>
                <a:spcPct val="80000"/>
              </a:lnSpc>
              <a:buFont typeface="Webdings" panose="05030102010509060703" pitchFamily="18" charset="2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  Initialization code (…) { … }</a:t>
            </a:r>
          </a:p>
          <a:p>
            <a:pPr lvl="2">
              <a:lnSpc>
                <a:spcPct val="80000"/>
              </a:lnSpc>
              <a:buFont typeface="Webdings" panose="05030102010509060703" pitchFamily="18" charset="2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	}</a:t>
            </a:r>
          </a:p>
          <a:p>
            <a:pPr lvl="2">
              <a:lnSpc>
                <a:spcPct val="80000"/>
              </a:lnSpc>
              <a:buFont typeface="Webdings" panose="05030102010509060703" pitchFamily="18" charset="2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40AEEE88-2C57-2D6C-4FE8-95CB9EE935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6376" y="176213"/>
            <a:ext cx="74644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Schematic view of a Monitor</a:t>
            </a:r>
          </a:p>
        </p:txBody>
      </p:sp>
      <p:pic>
        <p:nvPicPr>
          <p:cNvPr id="93187" name="Picture 4" descr="6">
            <a:extLst>
              <a:ext uri="{FF2B5EF4-FFF2-40B4-BE49-F238E27FC236}">
                <a16:creationId xmlns:a16="http://schemas.microsoft.com/office/drawing/2014/main" id="{FE9B93A7-2BC2-9492-7985-10249CC4D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6" y="1185864"/>
            <a:ext cx="4926013" cy="468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4">
            <a:extLst>
              <a:ext uri="{FF2B5EF4-FFF2-40B4-BE49-F238E27FC236}">
                <a16:creationId xmlns:a16="http://schemas.microsoft.com/office/drawing/2014/main" id="{DA96E8C5-A010-1793-CB6E-E5ADF414AF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51114" y="161926"/>
            <a:ext cx="765968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Condition Variables</a:t>
            </a:r>
          </a:p>
        </p:txBody>
      </p:sp>
      <p:sp>
        <p:nvSpPr>
          <p:cNvPr id="95235" name="Rectangle 5">
            <a:extLst>
              <a:ext uri="{FF2B5EF4-FFF2-40B4-BE49-F238E27FC236}">
                <a16:creationId xmlns:a16="http://schemas.microsoft.com/office/drawing/2014/main" id="{29EBD023-07A0-6A07-568F-E613022F2B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51089" y="1150938"/>
            <a:ext cx="7272337" cy="4394200"/>
          </a:xfrm>
        </p:spPr>
        <p:txBody>
          <a:bodyPr/>
          <a:lstStyle/>
          <a:p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 y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>
              <a:solidFill>
                <a:srgbClr val="0000FF"/>
              </a:solidFill>
            </a:endParaRPr>
          </a:p>
          <a:p>
            <a:r>
              <a:rPr lang="en-US" altLang="en-US"/>
              <a:t>Two operations are allowed on a condition variable:</a:t>
            </a:r>
          </a:p>
          <a:p>
            <a:pPr lvl="1"/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x.wait() </a:t>
            </a:r>
            <a:r>
              <a:rPr lang="en-US" altLang="en-US"/>
              <a:t>–  a process that invokes the operation is suspended until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x.signal() </a:t>
            </a:r>
          </a:p>
          <a:p>
            <a:pPr lvl="1"/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x.signal() </a:t>
            </a:r>
            <a:r>
              <a:rPr lang="en-US" altLang="en-US"/>
              <a:t>–</a:t>
            </a:r>
            <a:r>
              <a:rPr lang="en-US" altLang="en-US">
                <a:solidFill>
                  <a:srgbClr val="0000FF"/>
                </a:solidFill>
              </a:rPr>
              <a:t> </a:t>
            </a:r>
            <a:r>
              <a:rPr lang="en-US" altLang="en-US"/>
              <a:t>resumes one of processes</a:t>
            </a:r>
            <a:r>
              <a:rPr lang="en-US" altLang="en-US">
                <a:solidFill>
                  <a:srgbClr val="0000FF"/>
                </a:solidFill>
              </a:rPr>
              <a:t> </a:t>
            </a:r>
            <a:r>
              <a:rPr lang="en-US" altLang="en-US"/>
              <a:t>(if any)</a:t>
            </a:r>
            <a:r>
              <a:rPr lang="en-US" altLang="en-US">
                <a:solidFill>
                  <a:srgbClr val="0000FF"/>
                </a:solidFill>
              </a:rPr>
              <a:t> </a:t>
            </a:r>
            <a:r>
              <a:rPr lang="en-US" altLang="en-US"/>
              <a:t>that</a:t>
            </a:r>
            <a:r>
              <a:rPr lang="en-US" altLang="en-US">
                <a:solidFill>
                  <a:srgbClr val="0000FF"/>
                </a:solidFill>
              </a:rPr>
              <a:t> </a:t>
            </a:r>
            <a:r>
              <a:rPr lang="en-US" altLang="en-US"/>
              <a:t> invoked</a:t>
            </a:r>
            <a:r>
              <a:rPr lang="en-US" altLang="en-US">
                <a:solidFill>
                  <a:srgbClr val="0000FF"/>
                </a:solidFill>
              </a:rPr>
              <a:t>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x.wait()</a:t>
            </a:r>
          </a:p>
          <a:p>
            <a:pPr lvl="2"/>
            <a:r>
              <a:rPr lang="en-US" altLang="en-US"/>
              <a:t>If no 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x.wait()</a:t>
            </a:r>
            <a:r>
              <a:rPr lang="en-US" altLang="en-US">
                <a:solidFill>
                  <a:srgbClr val="0000FF"/>
                </a:solidFill>
              </a:rPr>
              <a:t> </a:t>
            </a:r>
            <a:r>
              <a:rPr lang="en-US" altLang="en-US"/>
              <a:t>on the variable, then it has no effect on the variable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F5FF5739-FDEF-0555-561B-DF8EAD86E8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06651" y="176213"/>
            <a:ext cx="7847013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 Monitor with Condition Variables</a:t>
            </a:r>
          </a:p>
        </p:txBody>
      </p:sp>
      <p:pic>
        <p:nvPicPr>
          <p:cNvPr id="97283" name="Picture 4" descr="6">
            <a:extLst>
              <a:ext uri="{FF2B5EF4-FFF2-40B4-BE49-F238E27FC236}">
                <a16:creationId xmlns:a16="http://schemas.microsoft.com/office/drawing/2014/main" id="{7573DB85-1E85-2320-9F5D-B38A11921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76" y="1323976"/>
            <a:ext cx="6291263" cy="434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45E4ED1B-DC07-19D9-2820-822F5B7BEC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016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Amdahl’s Law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29B0D230-41C3-6030-47A3-0092865A7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93950" y="1106489"/>
            <a:ext cx="7900988" cy="4530725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altLang="en-US" dirty="0"/>
              <a:t>Identifies performance gains from adding additional cores to an application that has both serial and parallel components</a:t>
            </a:r>
          </a:p>
          <a:p>
            <a:pPr>
              <a:defRPr/>
            </a:pPr>
            <a:r>
              <a:rPr lang="en-US" altLang="en-US" i="1" dirty="0"/>
              <a:t>S</a:t>
            </a:r>
            <a:r>
              <a:rPr lang="en-US" altLang="en-US" dirty="0"/>
              <a:t> is serial portion</a:t>
            </a:r>
          </a:p>
          <a:p>
            <a:pPr>
              <a:defRPr/>
            </a:pPr>
            <a:r>
              <a:rPr lang="en-US" altLang="en-US" i="1" dirty="0"/>
              <a:t>N</a:t>
            </a:r>
            <a:r>
              <a:rPr lang="en-US" altLang="en-US" dirty="0"/>
              <a:t> processing cores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marL="0" indent="0">
              <a:buNone/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That is, if application is 75% parallel / 25% serial, moving from 1 to 2 cores results in speedup of 1.6 times</a:t>
            </a:r>
          </a:p>
          <a:p>
            <a:pPr>
              <a:defRPr/>
            </a:pPr>
            <a:r>
              <a:rPr lang="en-US" altLang="en-US" dirty="0"/>
              <a:t>As </a:t>
            </a:r>
            <a:r>
              <a:rPr lang="en-US" altLang="en-US" i="1" dirty="0"/>
              <a:t>N</a:t>
            </a:r>
            <a:r>
              <a:rPr lang="en-US" altLang="en-US" dirty="0"/>
              <a:t> approaches infinity, speedup approaches 1 / </a:t>
            </a:r>
            <a:r>
              <a:rPr lang="en-US" altLang="en-US" i="1" dirty="0"/>
              <a:t>S</a:t>
            </a:r>
          </a:p>
          <a:p>
            <a:pPr>
              <a:buFont typeface="Monotype Sorts" pitchFamily="-84" charset="2"/>
              <a:buNone/>
              <a:defRPr/>
            </a:pPr>
            <a:br>
              <a:rPr lang="en-US" altLang="en-US" b="1" dirty="0"/>
            </a:br>
            <a:r>
              <a:rPr lang="en-US" altLang="en-US" b="1" dirty="0"/>
              <a:t>Serial portion of an application has disproportionate  effect on performance gained by adding additional cores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sz="800" b="1" dirty="0"/>
          </a:p>
          <a:p>
            <a:pPr>
              <a:defRPr/>
            </a:pPr>
            <a:r>
              <a:rPr lang="en-US" altLang="en-US" dirty="0"/>
              <a:t>But does the law take into account contemporary multicore systems?</a:t>
            </a:r>
          </a:p>
        </p:txBody>
      </p:sp>
      <p:pic>
        <p:nvPicPr>
          <p:cNvPr id="20484" name="Picture 1" descr="Screen Shot 2012-12-04 at 7.54.07 PM.png">
            <a:extLst>
              <a:ext uri="{FF2B5EF4-FFF2-40B4-BE49-F238E27FC236}">
                <a16:creationId xmlns:a16="http://schemas.microsoft.com/office/drawing/2014/main" id="{146FF3E5-3E1B-474A-6549-63B7BC6A2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26" y="2676526"/>
            <a:ext cx="2430463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4">
            <a:extLst>
              <a:ext uri="{FF2B5EF4-FFF2-40B4-BE49-F238E27FC236}">
                <a16:creationId xmlns:a16="http://schemas.microsoft.com/office/drawing/2014/main" id="{DEB8D118-EBD0-621E-D0B9-EE30D250F9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51114" y="204788"/>
            <a:ext cx="76596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Condition Variables Choices</a:t>
            </a:r>
          </a:p>
        </p:txBody>
      </p:sp>
      <p:sp>
        <p:nvSpPr>
          <p:cNvPr id="99331" name="Rectangle 5">
            <a:extLst>
              <a:ext uri="{FF2B5EF4-FFF2-40B4-BE49-F238E27FC236}">
                <a16:creationId xmlns:a16="http://schemas.microsoft.com/office/drawing/2014/main" id="{2F1B2404-DF96-D0C3-7325-5DBF6FEB42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93950" y="1179514"/>
            <a:ext cx="7824788" cy="4713287"/>
          </a:xfrm>
        </p:spPr>
        <p:txBody>
          <a:bodyPr>
            <a:normAutofit fontScale="92500"/>
          </a:bodyPr>
          <a:lstStyle/>
          <a:p>
            <a:r>
              <a:rPr lang="en-US" altLang="en-US"/>
              <a:t>If process P invokes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x.signal(),</a:t>
            </a:r>
            <a:r>
              <a:rPr lang="en-US" altLang="en-US" sz="2000">
                <a:cs typeface="Courier New" panose="02070309020205020404" pitchFamily="49" charset="0"/>
              </a:rPr>
              <a:t> </a:t>
            </a:r>
            <a:r>
              <a:rPr lang="en-US" altLang="en-US"/>
              <a:t>and</a:t>
            </a:r>
            <a:r>
              <a:rPr lang="en-US" altLang="en-US" sz="2000">
                <a:cs typeface="Courier New" panose="02070309020205020404" pitchFamily="49" charset="0"/>
              </a:rPr>
              <a:t> </a:t>
            </a:r>
            <a:r>
              <a:rPr lang="en-US" altLang="en-US"/>
              <a:t>process Q is suspended in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x.wait()</a:t>
            </a:r>
            <a:r>
              <a:rPr lang="en-US" altLang="en-US"/>
              <a:t>, what should happen next?</a:t>
            </a:r>
          </a:p>
          <a:p>
            <a:pPr lvl="1"/>
            <a:r>
              <a:rPr lang="en-US" altLang="en-US"/>
              <a:t>Both Q and P cannot execute in paralel. If Q is resumed, then P must wait</a:t>
            </a:r>
          </a:p>
          <a:p>
            <a:r>
              <a:rPr lang="en-US" altLang="en-US"/>
              <a:t>Options include</a:t>
            </a:r>
          </a:p>
          <a:p>
            <a:pPr lvl="1"/>
            <a:r>
              <a:rPr lang="en-US" altLang="en-US" b="1"/>
              <a:t>Signal and wait </a:t>
            </a:r>
            <a:r>
              <a:rPr lang="en-US" altLang="en-US"/>
              <a:t>– P waits until Q either leaves the monitor or it waits for another condition</a:t>
            </a:r>
          </a:p>
          <a:p>
            <a:pPr lvl="1"/>
            <a:r>
              <a:rPr lang="en-US" altLang="en-US" b="1"/>
              <a:t>Signal and continue </a:t>
            </a:r>
            <a:r>
              <a:rPr lang="en-US" altLang="en-US"/>
              <a:t>– Q waits until P either leaves the monitor or it  waits for another condition</a:t>
            </a:r>
          </a:p>
          <a:p>
            <a:pPr lvl="1"/>
            <a:r>
              <a:rPr lang="en-US" altLang="en-US"/>
              <a:t>Both have pros and cons – language implementer can decide</a:t>
            </a:r>
          </a:p>
          <a:p>
            <a:pPr lvl="1"/>
            <a:r>
              <a:rPr lang="en-US" altLang="en-US"/>
              <a:t>Monitors implemented in Concurrent Pascal compromise</a:t>
            </a:r>
          </a:p>
          <a:p>
            <a:pPr lvl="2"/>
            <a:r>
              <a:rPr lang="en-US" altLang="en-US"/>
              <a:t>P executing signal immediately leaves the monitor, Q is resumed</a:t>
            </a:r>
          </a:p>
          <a:p>
            <a:pPr lvl="1"/>
            <a:r>
              <a:rPr lang="en-US" altLang="en-US"/>
              <a:t>Implemented in other languages including Mesa, C#, Java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F76D9AC5-ACD0-F399-5713-D5B5CACBF3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68563" y="90488"/>
            <a:ext cx="8077200" cy="609600"/>
          </a:xfrm>
        </p:spPr>
        <p:txBody>
          <a:bodyPr/>
          <a:lstStyle/>
          <a:p>
            <a:pPr eaLnBrk="1" hangingPunct="1"/>
            <a:r>
              <a:rPr lang="en-US" altLang="en-US" sz="2800"/>
              <a:t>Monitor Solution to Dining Philosophers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714B90BD-3062-3BB2-6653-0D2E937E17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70176" y="979488"/>
            <a:ext cx="7345363" cy="53848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monitor DiningPhilosophers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enum { THINKING; HUNGRY, EATING) state [5] 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condition self [5];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sz="16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pickup (int i) { 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state[i] = HUNGRY;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test(i);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if (state[i] != EATING) self[i].wait;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void putdown (int i) { 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state[i] = THINKING;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// test left and right neighbors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test((i + 4) % 5);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test((i + 1) % 5);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FF"/>
                </a:solidFill>
              </a:rPr>
              <a:t>	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776CB818-DA3D-909A-BA08-C9AF57508B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05113" y="123826"/>
            <a:ext cx="7916862" cy="6381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Solution to Dining Philosophers (Cont.)</a:t>
            </a:r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6693CEEA-B47C-58A8-0C9D-B986FE7969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84463" y="944563"/>
            <a:ext cx="6908800" cy="5268912"/>
          </a:xfrm>
        </p:spPr>
        <p:txBody>
          <a:bodyPr/>
          <a:lstStyle/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sz="16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test (int i) { 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if ((state[(i + 4) % 5] != EATING) &amp;&amp;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(state[i] == HUNGRY) &amp;&amp;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(state[(i + 1) % 5] != EATING) ) { 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     state[i] = EATING 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   self[i].signal () 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}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sz="16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initialization_code() { 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for (int i = 0; i &lt; 5; i++)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state[i] = THINKING;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}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>
            <a:extLst>
              <a:ext uri="{FF2B5EF4-FFF2-40B4-BE49-F238E27FC236}">
                <a16:creationId xmlns:a16="http://schemas.microsoft.com/office/drawing/2014/main" id="{64197850-F3EB-8E63-132B-CD93C5AD5E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1" y="1090613"/>
            <a:ext cx="7445375" cy="526891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sz="160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/>
              <a:t>Each philosopher </a:t>
            </a:r>
            <a:r>
              <a:rPr lang="en-US" altLang="en-US" i="1"/>
              <a:t>i </a:t>
            </a:r>
            <a:r>
              <a:rPr lang="en-US" altLang="en-US"/>
              <a:t>invokes the</a:t>
            </a:r>
            <a:r>
              <a:rPr lang="en-US" altLang="en-US" i="1"/>
              <a:t> </a:t>
            </a:r>
            <a:r>
              <a:rPr lang="en-US" altLang="en-US"/>
              <a:t>operations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pickup()</a:t>
            </a:r>
            <a:r>
              <a:rPr lang="en-US" altLang="en-US" sz="2000" i="1"/>
              <a:t> </a:t>
            </a:r>
            <a:r>
              <a:rPr lang="en-US" altLang="en-US"/>
              <a:t>and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putdown()</a:t>
            </a:r>
            <a:r>
              <a:rPr lang="en-US" altLang="en-US" sz="2000"/>
              <a:t> </a:t>
            </a:r>
            <a:r>
              <a:rPr lang="en-US" altLang="en-US"/>
              <a:t>in the following sequence: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DiningPhilosophers.pickup(i)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EAT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DiningPhilosophers.putdown(i)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/>
              <a:t>No deadlock, but starvation is possible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i="1">
                <a:solidFill>
                  <a:srgbClr val="0000FF"/>
                </a:solidFill>
              </a:rPr>
              <a:t>       </a:t>
            </a: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00C933FC-F474-97EC-CB32-341BEA033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1" y="95251"/>
            <a:ext cx="7916863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4" rIns="91426" bIns="45714" anchor="b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 b="1">
                <a:solidFill>
                  <a:srgbClr val="006699"/>
                </a:solidFill>
                <a:latin typeface="Arial" panose="020B0604020202020204" pitchFamily="34" charset="0"/>
              </a:rPr>
              <a:t>Solution to Dining Philosophers (Cont.)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1E2E307B-3CFE-FE12-EF1F-B94DFCAF3E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08288" y="-111125"/>
            <a:ext cx="7715250" cy="844550"/>
          </a:xfrm>
        </p:spPr>
        <p:txBody>
          <a:bodyPr/>
          <a:lstStyle/>
          <a:p>
            <a:pPr eaLnBrk="1" hangingPunct="1"/>
            <a:r>
              <a:rPr lang="en-US" altLang="en-US" sz="2800"/>
              <a:t>Monitor Implementation Using Semaphores</a:t>
            </a: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2409D9E3-890E-1B9B-924A-8E74CD35F2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76514" y="1133475"/>
            <a:ext cx="7043737" cy="47196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80000"/>
              </a:lnSpc>
              <a:tabLst>
                <a:tab pos="1887538" algn="l"/>
                <a:tab pos="2335213" algn="l"/>
                <a:tab pos="2506663" algn="l"/>
              </a:tabLst>
            </a:pPr>
            <a:r>
              <a:rPr lang="en-US" altLang="en-US"/>
              <a:t>Variables </a:t>
            </a:r>
          </a:p>
          <a:p>
            <a:pPr>
              <a:lnSpc>
                <a:spcPct val="80000"/>
              </a:lnSpc>
              <a:buNone/>
              <a:tabLst>
                <a:tab pos="1887538" algn="l"/>
                <a:tab pos="2335213" algn="l"/>
                <a:tab pos="2506663" algn="l"/>
              </a:tabLst>
            </a:pPr>
            <a:endParaRPr lang="en-US" altLang="en-US"/>
          </a:p>
          <a:p>
            <a:pPr>
              <a:lnSpc>
                <a:spcPct val="80000"/>
              </a:lnSpc>
              <a:spcBef>
                <a:spcPct val="15000"/>
              </a:spcBef>
              <a:buNone/>
              <a:tabLst>
                <a:tab pos="1887538" algn="l"/>
                <a:tab pos="2335213" algn="l"/>
                <a:tab pos="2506663" algn="l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semaphore mutex;  // (initially  = 1)</a:t>
            </a:r>
          </a:p>
          <a:p>
            <a:pPr>
              <a:lnSpc>
                <a:spcPct val="80000"/>
              </a:lnSpc>
              <a:spcBef>
                <a:spcPct val="15000"/>
              </a:spcBef>
              <a:buNone/>
              <a:tabLst>
                <a:tab pos="1887538" algn="l"/>
                <a:tab pos="2335213" algn="l"/>
                <a:tab pos="2506663" algn="l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semaphore next;   // (initially  = 0)</a:t>
            </a:r>
          </a:p>
          <a:p>
            <a:pPr>
              <a:lnSpc>
                <a:spcPct val="80000"/>
              </a:lnSpc>
              <a:spcBef>
                <a:spcPct val="15000"/>
              </a:spcBef>
              <a:buNone/>
              <a:tabLst>
                <a:tab pos="1887538" algn="l"/>
                <a:tab pos="2335213" algn="l"/>
                <a:tab pos="2506663" algn="l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int next_count = 0;</a:t>
            </a:r>
            <a:b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tabLst>
                <a:tab pos="1887538" algn="l"/>
                <a:tab pos="2335213" algn="l"/>
                <a:tab pos="2506663" algn="l"/>
              </a:tabLst>
            </a:pPr>
            <a:r>
              <a:rPr lang="en-US" altLang="en-US"/>
              <a:t>Each procedure </a:t>
            </a:r>
            <a:r>
              <a:rPr lang="en-US" altLang="en-US" b="1" i="1"/>
              <a:t>F</a:t>
            </a:r>
            <a:r>
              <a:rPr lang="en-US" altLang="en-US"/>
              <a:t>  will be replaced by</a:t>
            </a:r>
          </a:p>
          <a:p>
            <a:pPr>
              <a:lnSpc>
                <a:spcPct val="80000"/>
              </a:lnSpc>
              <a:tabLst>
                <a:tab pos="1887538" algn="l"/>
                <a:tab pos="2335213" algn="l"/>
                <a:tab pos="2506663" algn="l"/>
              </a:tabLst>
            </a:pPr>
            <a:endParaRPr lang="en-US" altLang="en-US" sz="1600"/>
          </a:p>
          <a:p>
            <a:pPr>
              <a:lnSpc>
                <a:spcPct val="80000"/>
              </a:lnSpc>
              <a:spcBef>
                <a:spcPct val="15000"/>
              </a:spcBef>
              <a:buNone/>
              <a:tabLst>
                <a:tab pos="1887538" algn="l"/>
                <a:tab pos="2335213" algn="l"/>
                <a:tab pos="2506663" algn="l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wait(mutex);</a:t>
            </a:r>
          </a:p>
          <a:p>
            <a:pPr>
              <a:lnSpc>
                <a:spcPct val="80000"/>
              </a:lnSpc>
              <a:spcBef>
                <a:spcPct val="15000"/>
              </a:spcBef>
              <a:buNone/>
              <a:tabLst>
                <a:tab pos="1887538" algn="l"/>
                <a:tab pos="2335213" algn="l"/>
                <a:tab pos="2506663" algn="l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   …			 </a:t>
            </a:r>
          </a:p>
          <a:p>
            <a:pPr>
              <a:lnSpc>
                <a:spcPct val="80000"/>
              </a:lnSpc>
              <a:spcBef>
                <a:spcPct val="15000"/>
              </a:spcBef>
              <a:buNone/>
              <a:tabLst>
                <a:tab pos="1887538" algn="l"/>
                <a:tab pos="2335213" algn="l"/>
                <a:tab pos="2506663" algn="l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body of F;</a:t>
            </a:r>
          </a:p>
          <a:p>
            <a:pPr>
              <a:lnSpc>
                <a:spcPct val="80000"/>
              </a:lnSpc>
              <a:spcBef>
                <a:spcPct val="15000"/>
              </a:spcBef>
              <a:buNone/>
              <a:tabLst>
                <a:tab pos="1887538" algn="l"/>
                <a:tab pos="2335213" algn="l"/>
                <a:tab pos="2506663" algn="l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   …</a:t>
            </a:r>
          </a:p>
          <a:p>
            <a:pPr>
              <a:lnSpc>
                <a:spcPct val="80000"/>
              </a:lnSpc>
              <a:spcBef>
                <a:spcPct val="15000"/>
              </a:spcBef>
              <a:buNone/>
              <a:tabLst>
                <a:tab pos="1887538" algn="l"/>
                <a:tab pos="2335213" algn="l"/>
                <a:tab pos="2506663" algn="l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if (next_count &gt; 0)</a:t>
            </a:r>
          </a:p>
          <a:p>
            <a:pPr>
              <a:lnSpc>
                <a:spcPct val="80000"/>
              </a:lnSpc>
              <a:spcBef>
                <a:spcPct val="15000"/>
              </a:spcBef>
              <a:buNone/>
              <a:tabLst>
                <a:tab pos="1887538" algn="l"/>
                <a:tab pos="2335213" algn="l"/>
                <a:tab pos="2506663" algn="l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signal(next)</a:t>
            </a:r>
          </a:p>
          <a:p>
            <a:pPr>
              <a:lnSpc>
                <a:spcPct val="80000"/>
              </a:lnSpc>
              <a:spcBef>
                <a:spcPct val="15000"/>
              </a:spcBef>
              <a:buNone/>
              <a:tabLst>
                <a:tab pos="1887538" algn="l"/>
                <a:tab pos="2335213" algn="l"/>
                <a:tab pos="2506663" algn="l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else </a:t>
            </a:r>
          </a:p>
          <a:p>
            <a:pPr>
              <a:lnSpc>
                <a:spcPct val="80000"/>
              </a:lnSpc>
              <a:spcBef>
                <a:spcPct val="15000"/>
              </a:spcBef>
              <a:buNone/>
              <a:tabLst>
                <a:tab pos="1887538" algn="l"/>
                <a:tab pos="2335213" algn="l"/>
                <a:tab pos="2506663" algn="l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signal(mutex);</a:t>
            </a:r>
            <a:b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tabLst>
                <a:tab pos="1887538" algn="l"/>
                <a:tab pos="2335213" algn="l"/>
                <a:tab pos="2506663" algn="l"/>
              </a:tabLst>
            </a:pPr>
            <a:r>
              <a:rPr lang="en-US" altLang="en-US"/>
              <a:t>Mutual exclusion within a monitor is ensured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EBBB5B66-B30E-FA79-69EC-008C1B4C0A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13025" y="158751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z="2600"/>
              <a:t>Monitor Implementation – Condition Variables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96694E39-68DE-7C79-B015-6BC6E51701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17764" y="1190626"/>
            <a:ext cx="7843837" cy="4530725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ct val="15000"/>
              </a:spcBef>
              <a:tabLst>
                <a:tab pos="1828800" algn="l"/>
                <a:tab pos="2217738" algn="l"/>
              </a:tabLst>
            </a:pPr>
            <a:r>
              <a:rPr lang="en-US" altLang="en-US"/>
              <a:t>For each condition variable </a:t>
            </a:r>
            <a:r>
              <a:rPr lang="en-US" altLang="en-US" b="1" i="1"/>
              <a:t>x</a:t>
            </a:r>
            <a:r>
              <a:rPr lang="en-US" altLang="en-US"/>
              <a:t>, we  have</a:t>
            </a:r>
            <a:r>
              <a:rPr lang="en-US" altLang="en-US" sz="1600"/>
              <a:t>:</a:t>
            </a:r>
          </a:p>
          <a:p>
            <a:pPr>
              <a:spcBef>
                <a:spcPct val="15000"/>
              </a:spcBef>
              <a:buNone/>
              <a:tabLst>
                <a:tab pos="1828800" algn="l"/>
                <a:tab pos="2217738" algn="l"/>
              </a:tabLst>
            </a:pPr>
            <a:endParaRPr lang="en-US" altLang="en-US" sz="1600"/>
          </a:p>
          <a:p>
            <a:pPr>
              <a:spcBef>
                <a:spcPct val="15000"/>
              </a:spcBef>
              <a:buNone/>
              <a:tabLst>
                <a:tab pos="1828800" algn="l"/>
                <a:tab pos="2217738" algn="l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semaphore x_sem; // (initially  = 0)</a:t>
            </a:r>
          </a:p>
          <a:p>
            <a:pPr>
              <a:spcBef>
                <a:spcPct val="15000"/>
              </a:spcBef>
              <a:buNone/>
              <a:tabLst>
                <a:tab pos="1828800" algn="l"/>
                <a:tab pos="2217738" algn="l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int x_count = 0;</a:t>
            </a:r>
            <a:b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15000"/>
              </a:spcBef>
              <a:tabLst>
                <a:tab pos="1828800" algn="l"/>
                <a:tab pos="2217738" algn="l"/>
              </a:tabLst>
            </a:pPr>
            <a:r>
              <a:rPr lang="en-US" altLang="en-US"/>
              <a:t>The operation </a:t>
            </a:r>
            <a:r>
              <a:rPr lang="en-US" altLang="en-US">
                <a:solidFill>
                  <a:srgbClr val="0000FF"/>
                </a:solidFill>
              </a:rPr>
              <a:t>x.wait</a:t>
            </a:r>
            <a:r>
              <a:rPr lang="en-US" altLang="en-US" b="1"/>
              <a:t> </a:t>
            </a:r>
            <a:r>
              <a:rPr lang="en-US" altLang="en-US"/>
              <a:t>can be implemented as</a:t>
            </a:r>
            <a:r>
              <a:rPr lang="en-US" altLang="en-US" sz="1600"/>
              <a:t>:</a:t>
            </a:r>
          </a:p>
          <a:p>
            <a:pPr>
              <a:spcBef>
                <a:spcPct val="15000"/>
              </a:spcBef>
              <a:buNone/>
              <a:tabLst>
                <a:tab pos="1828800" algn="l"/>
                <a:tab pos="2217738" algn="l"/>
              </a:tabLst>
            </a:pPr>
            <a:r>
              <a:rPr lang="en-US" altLang="en-US" sz="1600"/>
              <a:t>		</a:t>
            </a:r>
          </a:p>
          <a:p>
            <a:pPr>
              <a:spcBef>
                <a:spcPct val="15000"/>
              </a:spcBef>
              <a:buNone/>
              <a:tabLst>
                <a:tab pos="1828800" algn="l"/>
                <a:tab pos="2217738" algn="l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x_count++;</a:t>
            </a:r>
          </a:p>
          <a:p>
            <a:pPr>
              <a:spcBef>
                <a:spcPct val="15000"/>
              </a:spcBef>
              <a:buNone/>
              <a:tabLst>
                <a:tab pos="1828800" algn="l"/>
                <a:tab pos="2217738" algn="l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if (next_count &gt; 0)</a:t>
            </a:r>
          </a:p>
          <a:p>
            <a:pPr>
              <a:spcBef>
                <a:spcPct val="15000"/>
              </a:spcBef>
              <a:buNone/>
              <a:tabLst>
                <a:tab pos="1828800" algn="l"/>
                <a:tab pos="2217738" algn="l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signal(next);</a:t>
            </a:r>
          </a:p>
          <a:p>
            <a:pPr>
              <a:spcBef>
                <a:spcPct val="15000"/>
              </a:spcBef>
              <a:buNone/>
              <a:tabLst>
                <a:tab pos="1828800" algn="l"/>
                <a:tab pos="2217738" algn="l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else</a:t>
            </a:r>
          </a:p>
          <a:p>
            <a:pPr>
              <a:spcBef>
                <a:spcPct val="15000"/>
              </a:spcBef>
              <a:buNone/>
              <a:tabLst>
                <a:tab pos="1828800" algn="l"/>
                <a:tab pos="2217738" algn="l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signal(mutex);</a:t>
            </a:r>
          </a:p>
          <a:p>
            <a:pPr>
              <a:spcBef>
                <a:spcPct val="15000"/>
              </a:spcBef>
              <a:buNone/>
              <a:tabLst>
                <a:tab pos="1828800" algn="l"/>
                <a:tab pos="2217738" algn="l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wait(x_sem);</a:t>
            </a:r>
          </a:p>
          <a:p>
            <a:pPr>
              <a:spcBef>
                <a:spcPct val="15000"/>
              </a:spcBef>
              <a:buNone/>
              <a:tabLst>
                <a:tab pos="1828800" algn="l"/>
                <a:tab pos="2217738" algn="l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x_count--;</a:t>
            </a:r>
          </a:p>
          <a:p>
            <a:pPr>
              <a:spcBef>
                <a:spcPct val="15000"/>
              </a:spcBef>
              <a:buNone/>
              <a:tabLst>
                <a:tab pos="1828800" algn="l"/>
                <a:tab pos="2217738" algn="l"/>
              </a:tabLst>
            </a:pPr>
            <a:r>
              <a:rPr lang="en-US" altLang="en-US" sz="1600" b="1"/>
              <a:t>		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43510C1B-3A51-3E4F-A41A-9A8CE7F2E8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57450" y="146051"/>
            <a:ext cx="77533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Monitor Implementation (Cont.)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CD045A19-6CD8-184E-5FF1-BD55B750FC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368425" algn="l"/>
                <a:tab pos="1712913" algn="l"/>
                <a:tab pos="2335213" algn="l"/>
              </a:tabLst>
            </a:pPr>
            <a:r>
              <a:rPr lang="en-US" altLang="en-US"/>
              <a:t>The operation 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x.signal </a:t>
            </a:r>
            <a:r>
              <a:rPr lang="en-US" altLang="en-US"/>
              <a:t>can be implemented as:</a:t>
            </a:r>
            <a:br>
              <a:rPr lang="en-US" altLang="en-US"/>
            </a:br>
            <a:endParaRPr lang="en-US" altLang="en-US"/>
          </a:p>
          <a:p>
            <a:pPr>
              <a:spcBef>
                <a:spcPct val="15000"/>
              </a:spcBef>
              <a:buNone/>
              <a:tabLst>
                <a:tab pos="1368425" algn="l"/>
                <a:tab pos="1712913" algn="l"/>
                <a:tab pos="2335213" algn="l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if (x_count &gt; 0) {</a:t>
            </a:r>
          </a:p>
          <a:p>
            <a:pPr>
              <a:spcBef>
                <a:spcPct val="15000"/>
              </a:spcBef>
              <a:buNone/>
              <a:tabLst>
                <a:tab pos="1368425" algn="l"/>
                <a:tab pos="1712913" algn="l"/>
                <a:tab pos="2335213" algn="l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next_count++;</a:t>
            </a:r>
          </a:p>
          <a:p>
            <a:pPr>
              <a:spcBef>
                <a:spcPct val="15000"/>
              </a:spcBef>
              <a:buNone/>
              <a:tabLst>
                <a:tab pos="1368425" algn="l"/>
                <a:tab pos="1712913" algn="l"/>
                <a:tab pos="2335213" algn="l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signal(x_sem);</a:t>
            </a:r>
          </a:p>
          <a:p>
            <a:pPr>
              <a:spcBef>
                <a:spcPct val="15000"/>
              </a:spcBef>
              <a:buNone/>
              <a:tabLst>
                <a:tab pos="1368425" algn="l"/>
                <a:tab pos="1712913" algn="l"/>
                <a:tab pos="2335213" algn="l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wait(next);</a:t>
            </a:r>
          </a:p>
          <a:p>
            <a:pPr>
              <a:spcBef>
                <a:spcPct val="15000"/>
              </a:spcBef>
              <a:buNone/>
              <a:tabLst>
                <a:tab pos="1368425" algn="l"/>
                <a:tab pos="1712913" algn="l"/>
                <a:tab pos="2335213" algn="l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next_count--;</a:t>
            </a:r>
          </a:p>
          <a:p>
            <a:pPr>
              <a:spcBef>
                <a:spcPct val="15000"/>
              </a:spcBef>
              <a:buNone/>
              <a:tabLst>
                <a:tab pos="1368425" algn="l"/>
                <a:tab pos="1712913" algn="l"/>
                <a:tab pos="2335213" algn="l"/>
              </a:tabLst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spcBef>
                <a:spcPct val="15000"/>
              </a:spcBef>
              <a:buNone/>
              <a:tabLst>
                <a:tab pos="1368425" algn="l"/>
                <a:tab pos="1712913" algn="l"/>
                <a:tab pos="2335213" algn="l"/>
              </a:tabLst>
            </a:pPr>
            <a:r>
              <a:rPr lang="en-US" altLang="en-US" b="1"/>
              <a:t>		</a:t>
            </a:r>
            <a:r>
              <a:rPr lang="en-US" altLang="en-US"/>
              <a:t>	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>
            <a:extLst>
              <a:ext uri="{FF2B5EF4-FFF2-40B4-BE49-F238E27FC236}">
                <a16:creationId xmlns:a16="http://schemas.microsoft.com/office/drawing/2014/main" id="{153317CC-48B9-AD28-F2EA-163F835668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73338" y="147638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Resuming Processes within a Monitor</a:t>
            </a:r>
          </a:p>
        </p:txBody>
      </p:sp>
      <p:sp>
        <p:nvSpPr>
          <p:cNvPr id="113667" name="Content Placeholder 2">
            <a:extLst>
              <a:ext uri="{FF2B5EF4-FFF2-40B4-BE49-F238E27FC236}">
                <a16:creationId xmlns:a16="http://schemas.microsoft.com/office/drawing/2014/main" id="{8ED5525E-ADEA-7579-FA58-BAE489107E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30450" y="1233489"/>
            <a:ext cx="6699250" cy="4530725"/>
          </a:xfrm>
        </p:spPr>
        <p:txBody>
          <a:bodyPr/>
          <a:lstStyle/>
          <a:p>
            <a:r>
              <a:rPr lang="en-US" altLang="en-US"/>
              <a:t>If several processes queued on condition x, and x.signal() executed, which should be resumed?</a:t>
            </a:r>
          </a:p>
          <a:p>
            <a:r>
              <a:rPr lang="en-US" altLang="en-US"/>
              <a:t>FCFS frequently not adequate </a:t>
            </a:r>
          </a:p>
          <a:p>
            <a:r>
              <a:rPr lang="en-US" altLang="en-US" b="1">
                <a:solidFill>
                  <a:srgbClr val="0000FF"/>
                </a:solidFill>
              </a:rPr>
              <a:t>conditional-wait </a:t>
            </a:r>
            <a:r>
              <a:rPr lang="en-US" altLang="en-US"/>
              <a:t>construct of the form x.wait(c)</a:t>
            </a:r>
          </a:p>
          <a:p>
            <a:pPr lvl="1"/>
            <a:r>
              <a:rPr lang="en-US" altLang="en-US"/>
              <a:t>Where c is </a:t>
            </a:r>
            <a:r>
              <a:rPr lang="en-US" altLang="en-US" b="1">
                <a:solidFill>
                  <a:srgbClr val="0000FF"/>
                </a:solidFill>
              </a:rPr>
              <a:t>priority number</a:t>
            </a:r>
          </a:p>
          <a:p>
            <a:pPr lvl="1"/>
            <a:r>
              <a:rPr lang="en-US" altLang="en-US"/>
              <a:t>Process with lowest number (highest priority) is scheduled next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>
            <a:extLst>
              <a:ext uri="{FF2B5EF4-FFF2-40B4-BE49-F238E27FC236}">
                <a16:creationId xmlns:a16="http://schemas.microsoft.com/office/drawing/2014/main" id="{8F4CC903-CB5C-A2E2-1774-6634405FAA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52688" y="771526"/>
            <a:ext cx="7021512" cy="526891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sz="160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/>
              <a:t>Allocate a single resource among competing processes using priority numbers that specify the maximum time a process  plans to use the resource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R.acquire(t)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...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access the resurce;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...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R.release;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/>
              <a:t>Where R is an instance of  type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ResourceAllocator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r>
              <a:rPr lang="en-US" altLang="en-US" i="1">
                <a:solidFill>
                  <a:srgbClr val="0000FF"/>
                </a:solidFill>
              </a:rPr>
              <a:t>       </a:t>
            </a: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5FAB7D12-0755-7E1B-8584-6F79F0E9B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1" y="95251"/>
            <a:ext cx="7916863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4" rIns="91426" bIns="45714" anchor="b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 b="1">
                <a:solidFill>
                  <a:srgbClr val="006699"/>
                </a:solidFill>
                <a:latin typeface="Arial" panose="020B0604020202020204" pitchFamily="34" charset="0"/>
              </a:rPr>
              <a:t>Single Resource allocation 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29615CD8-D7B7-3B21-73B5-66E98A6577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98763" y="204788"/>
            <a:ext cx="76882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A Monitor to Allocate Single Resource</a:t>
            </a:r>
          </a:p>
        </p:txBody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90F1C7C0-24F3-57AC-1884-71141A30B1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170238" y="766764"/>
            <a:ext cx="6235700" cy="5024437"/>
          </a:xfrm>
        </p:spPr>
        <p:txBody>
          <a:bodyPr/>
          <a:lstStyle/>
          <a:p>
            <a:pPr>
              <a:buNone/>
              <a:tabLst>
                <a:tab pos="1368425" algn="l"/>
                <a:tab pos="1712913" algn="l"/>
                <a:tab pos="2335213" algn="l"/>
              </a:tabLst>
            </a:pPr>
            <a:endParaRPr lang="en-US" altLang="en-US" sz="1400"/>
          </a:p>
          <a:p>
            <a:pPr>
              <a:spcBef>
                <a:spcPct val="15000"/>
              </a:spcBef>
              <a:buNone/>
              <a:tabLst>
                <a:tab pos="1368425" algn="l"/>
                <a:tab pos="1712913" algn="l"/>
                <a:tab pos="2335213" algn="l"/>
              </a:tabLst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monitor ResourceAllocator </a:t>
            </a:r>
          </a:p>
          <a:p>
            <a:pPr>
              <a:spcBef>
                <a:spcPct val="15000"/>
              </a:spcBef>
              <a:buNone/>
              <a:tabLst>
                <a:tab pos="1368425" algn="l"/>
                <a:tab pos="1712913" algn="l"/>
                <a:tab pos="2335213" algn="l"/>
              </a:tabLst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>
              <a:spcBef>
                <a:spcPct val="15000"/>
              </a:spcBef>
              <a:buNone/>
              <a:tabLst>
                <a:tab pos="1368425" algn="l"/>
                <a:tab pos="1712913" algn="l"/>
                <a:tab pos="2335213" algn="l"/>
              </a:tabLst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boolean busy; </a:t>
            </a:r>
          </a:p>
          <a:p>
            <a:pPr>
              <a:spcBef>
                <a:spcPct val="15000"/>
              </a:spcBef>
              <a:buNone/>
              <a:tabLst>
                <a:tab pos="1368425" algn="l"/>
                <a:tab pos="1712913" algn="l"/>
                <a:tab pos="2335213" algn="l"/>
              </a:tabLst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condition x; </a:t>
            </a:r>
          </a:p>
          <a:p>
            <a:pPr>
              <a:spcBef>
                <a:spcPct val="15000"/>
              </a:spcBef>
              <a:buNone/>
              <a:tabLst>
                <a:tab pos="1368425" algn="l"/>
                <a:tab pos="1712913" algn="l"/>
                <a:tab pos="2335213" algn="l"/>
              </a:tabLst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acquire(int time) { </a:t>
            </a:r>
          </a:p>
          <a:p>
            <a:pPr>
              <a:spcBef>
                <a:spcPct val="15000"/>
              </a:spcBef>
              <a:buNone/>
              <a:tabLst>
                <a:tab pos="1368425" algn="l"/>
                <a:tab pos="1712913" algn="l"/>
                <a:tab pos="2335213" algn="l"/>
              </a:tabLst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if (busy) </a:t>
            </a:r>
          </a:p>
          <a:p>
            <a:pPr>
              <a:spcBef>
                <a:spcPct val="15000"/>
              </a:spcBef>
              <a:buNone/>
              <a:tabLst>
                <a:tab pos="1368425" algn="l"/>
                <a:tab pos="1712913" algn="l"/>
                <a:tab pos="2335213" algn="l"/>
              </a:tabLst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x.wait(time); </a:t>
            </a:r>
          </a:p>
          <a:p>
            <a:pPr>
              <a:spcBef>
                <a:spcPct val="15000"/>
              </a:spcBef>
              <a:buNone/>
              <a:tabLst>
                <a:tab pos="1368425" algn="l"/>
                <a:tab pos="1712913" algn="l"/>
                <a:tab pos="2335213" algn="l"/>
              </a:tabLst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busy = TRUE; </a:t>
            </a:r>
          </a:p>
          <a:p>
            <a:pPr>
              <a:spcBef>
                <a:spcPct val="15000"/>
              </a:spcBef>
              <a:buNone/>
              <a:tabLst>
                <a:tab pos="1368425" algn="l"/>
                <a:tab pos="1712913" algn="l"/>
                <a:tab pos="2335213" algn="l"/>
              </a:tabLst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  <a:p>
            <a:pPr>
              <a:spcBef>
                <a:spcPct val="15000"/>
              </a:spcBef>
              <a:buNone/>
              <a:tabLst>
                <a:tab pos="1368425" algn="l"/>
                <a:tab pos="1712913" algn="l"/>
                <a:tab pos="2335213" algn="l"/>
              </a:tabLst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release() { </a:t>
            </a:r>
          </a:p>
          <a:p>
            <a:pPr>
              <a:spcBef>
                <a:spcPct val="15000"/>
              </a:spcBef>
              <a:buNone/>
              <a:tabLst>
                <a:tab pos="1368425" algn="l"/>
                <a:tab pos="1712913" algn="l"/>
                <a:tab pos="2335213" algn="l"/>
              </a:tabLst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busy = FALSE; </a:t>
            </a:r>
          </a:p>
          <a:p>
            <a:pPr>
              <a:spcBef>
                <a:spcPct val="15000"/>
              </a:spcBef>
              <a:buNone/>
              <a:tabLst>
                <a:tab pos="1368425" algn="l"/>
                <a:tab pos="1712913" algn="l"/>
                <a:tab pos="2335213" algn="l"/>
              </a:tabLst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x.signal(); </a:t>
            </a:r>
          </a:p>
          <a:p>
            <a:pPr>
              <a:spcBef>
                <a:spcPct val="15000"/>
              </a:spcBef>
              <a:buNone/>
              <a:tabLst>
                <a:tab pos="1368425" algn="l"/>
                <a:tab pos="1712913" algn="l"/>
                <a:tab pos="2335213" algn="l"/>
              </a:tabLst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  <a:p>
            <a:pPr>
              <a:spcBef>
                <a:spcPct val="15000"/>
              </a:spcBef>
              <a:buNone/>
              <a:tabLst>
                <a:tab pos="1368425" algn="l"/>
                <a:tab pos="1712913" algn="l"/>
                <a:tab pos="2335213" algn="l"/>
              </a:tabLst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initialization code() {</a:t>
            </a:r>
          </a:p>
          <a:p>
            <a:pPr>
              <a:spcBef>
                <a:spcPct val="15000"/>
              </a:spcBef>
              <a:buNone/>
              <a:tabLst>
                <a:tab pos="1368425" algn="l"/>
                <a:tab pos="1712913" algn="l"/>
                <a:tab pos="2335213" algn="l"/>
              </a:tabLst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busy = FALSE; </a:t>
            </a:r>
          </a:p>
          <a:p>
            <a:pPr>
              <a:spcBef>
                <a:spcPct val="15000"/>
              </a:spcBef>
              <a:buNone/>
              <a:tabLst>
                <a:tab pos="1368425" algn="l"/>
                <a:tab pos="1712913" algn="l"/>
                <a:tab pos="2335213" algn="l"/>
              </a:tabLst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spcBef>
                <a:spcPct val="15000"/>
              </a:spcBef>
              <a:buNone/>
              <a:tabLst>
                <a:tab pos="1368425" algn="l"/>
                <a:tab pos="1712913" algn="l"/>
                <a:tab pos="2335213" algn="l"/>
              </a:tabLst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sz="1600" b="1"/>
              <a:t>	</a:t>
            </a:r>
            <a:r>
              <a:rPr lang="en-US" altLang="en-US" sz="1400" b="1"/>
              <a:t>	</a:t>
            </a:r>
            <a:r>
              <a:rPr lang="en-US" altLang="en-US" sz="1400"/>
              <a:t>	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13623</Words>
  <Application>Microsoft Office PowerPoint</Application>
  <PresentationFormat>Widescreen</PresentationFormat>
  <Paragraphs>1945</Paragraphs>
  <Slides>220</Slides>
  <Notes>196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220</vt:i4>
      </vt:variant>
    </vt:vector>
  </HeadingPairs>
  <TitlesOfParts>
    <vt:vector size="234" baseType="lpstr">
      <vt:lpstr>Arial</vt:lpstr>
      <vt:lpstr>Calibri</vt:lpstr>
      <vt:lpstr>Calibri Light</vt:lpstr>
      <vt:lpstr>Courier</vt:lpstr>
      <vt:lpstr>Courier New</vt:lpstr>
      <vt:lpstr>Helvetica</vt:lpstr>
      <vt:lpstr>Lucida Grande</vt:lpstr>
      <vt:lpstr>Monotype Sorts</vt:lpstr>
      <vt:lpstr>Times New Roman</vt:lpstr>
      <vt:lpstr>Verdana</vt:lpstr>
      <vt:lpstr>Webdings</vt:lpstr>
      <vt:lpstr>Wingdings 2</vt:lpstr>
      <vt:lpstr>Office Theme</vt:lpstr>
      <vt:lpstr>Equation</vt:lpstr>
      <vt:lpstr>Chapter 4:  Threads</vt:lpstr>
      <vt:lpstr>Motivation</vt:lpstr>
      <vt:lpstr>Multithreaded Server Architecture</vt:lpstr>
      <vt:lpstr>Benefits</vt:lpstr>
      <vt:lpstr>Multicore Programming</vt:lpstr>
      <vt:lpstr>Multicore Programming (Cont.)</vt:lpstr>
      <vt:lpstr>Concurrency vs. Parallelism</vt:lpstr>
      <vt:lpstr>Single and Multithreaded Processes</vt:lpstr>
      <vt:lpstr>Amdahl’s Law</vt:lpstr>
      <vt:lpstr>User Threads and Kernel Threads</vt:lpstr>
      <vt:lpstr>Multithreading Models</vt:lpstr>
      <vt:lpstr>Many-to-One</vt:lpstr>
      <vt:lpstr>One-to-One</vt:lpstr>
      <vt:lpstr>Many-to-Many Model</vt:lpstr>
      <vt:lpstr>Two-level Model</vt:lpstr>
      <vt:lpstr>Thread Libraries</vt:lpstr>
      <vt:lpstr>Pthreads</vt:lpstr>
      <vt:lpstr>Pthreads Example</vt:lpstr>
      <vt:lpstr>Pthreads Example (Cont.)</vt:lpstr>
      <vt:lpstr>Pthreads Code for Joining 10 Threads</vt:lpstr>
      <vt:lpstr>Windows  Multithreaded C Program</vt:lpstr>
      <vt:lpstr>Windows  Multithreaded C Program (Cont.)</vt:lpstr>
      <vt:lpstr>Java Threads</vt:lpstr>
      <vt:lpstr>Java Multithreaded Program</vt:lpstr>
      <vt:lpstr>Java Multithreaded Program (Cont.)</vt:lpstr>
      <vt:lpstr>Implicit Threading</vt:lpstr>
      <vt:lpstr>Thread Pools</vt:lpstr>
      <vt:lpstr>OpenMP</vt:lpstr>
      <vt:lpstr>Threading Issues</vt:lpstr>
      <vt:lpstr>Semantics of fork() and exec()</vt:lpstr>
      <vt:lpstr>Signal Handling</vt:lpstr>
      <vt:lpstr>Signal Handling (Cont.)</vt:lpstr>
      <vt:lpstr>Thread Cancellation</vt:lpstr>
      <vt:lpstr>Thread Cancellation (Cont.)</vt:lpstr>
      <vt:lpstr>Thread-Local Storage</vt:lpstr>
      <vt:lpstr>Operating System Examples</vt:lpstr>
      <vt:lpstr>Windows Threads</vt:lpstr>
      <vt:lpstr>Windows Threads (Cont.)</vt:lpstr>
      <vt:lpstr>Windows Threads Data Structures</vt:lpstr>
      <vt:lpstr>Linux Threads</vt:lpstr>
      <vt:lpstr>End of Chapter 4</vt:lpstr>
      <vt:lpstr>Chapter 5:  Process Synchronization</vt:lpstr>
      <vt:lpstr>Chapter 5: Process Synchronization</vt:lpstr>
      <vt:lpstr>Background</vt:lpstr>
      <vt:lpstr>Producer </vt:lpstr>
      <vt:lpstr>Consumer</vt:lpstr>
      <vt:lpstr>Race Condition</vt:lpstr>
      <vt:lpstr>Critical Section Problem</vt:lpstr>
      <vt:lpstr>Critical Section</vt:lpstr>
      <vt:lpstr>Algorithm for Process Pi</vt:lpstr>
      <vt:lpstr>Solution to Critical-Section Problem</vt:lpstr>
      <vt:lpstr>Critical-Section Handling in OS </vt:lpstr>
      <vt:lpstr>MX algorithm 1</vt:lpstr>
      <vt:lpstr>MX algorithm 2a</vt:lpstr>
      <vt:lpstr>MX algorithm 2b</vt:lpstr>
      <vt:lpstr>Peterson’s Solution</vt:lpstr>
      <vt:lpstr>Algorithm for Process Pi</vt:lpstr>
      <vt:lpstr>Peterson’s Solution (Cont.)</vt:lpstr>
      <vt:lpstr>Synchronization Hardware</vt:lpstr>
      <vt:lpstr>Solution to Critical-section Problem Using Locks</vt:lpstr>
      <vt:lpstr>test_and_set  Instruction </vt:lpstr>
      <vt:lpstr>Solution using test_and_set()</vt:lpstr>
      <vt:lpstr>compare_and_swap Instruction</vt:lpstr>
      <vt:lpstr>Solution using compare_and_swap</vt:lpstr>
      <vt:lpstr>Bounded-waiting Mutual Exclusion with test_and_set</vt:lpstr>
      <vt:lpstr>Mutex Locks</vt:lpstr>
      <vt:lpstr>acquire() and release()</vt:lpstr>
      <vt:lpstr>Semaphore</vt:lpstr>
      <vt:lpstr>Semaphore Usage</vt:lpstr>
      <vt:lpstr>Semaphore Implementation</vt:lpstr>
      <vt:lpstr>Semaphore Implementation with no Busy waiting </vt:lpstr>
      <vt:lpstr>Implementation with no Busy waiting (Cont.)</vt:lpstr>
      <vt:lpstr>Deadlock and Starvation</vt:lpstr>
      <vt:lpstr>Classical Problems of Synchronization</vt:lpstr>
      <vt:lpstr>Bounded-Buffer Problem</vt:lpstr>
      <vt:lpstr>Bounded Buffer Problem (Cont.)</vt:lpstr>
      <vt:lpstr>Bounded Buffer Problem (Cont.)</vt:lpstr>
      <vt:lpstr>Readers-Writers Problem</vt:lpstr>
      <vt:lpstr>Readers-Writers Problem (Cont.)</vt:lpstr>
      <vt:lpstr>Readers-Writers Problem (Cont.)</vt:lpstr>
      <vt:lpstr>Readers-Writers Problem Variations</vt:lpstr>
      <vt:lpstr>Dining-Philosophers Problem</vt:lpstr>
      <vt:lpstr>  Dining-Philosophers Problem Algorithm</vt:lpstr>
      <vt:lpstr>Dining-Philosophers Problem Algorithm (Cont.)</vt:lpstr>
      <vt:lpstr>Problems with Semaphores</vt:lpstr>
      <vt:lpstr>Monitors</vt:lpstr>
      <vt:lpstr>Schematic view of a Monitor</vt:lpstr>
      <vt:lpstr>Condition Variables</vt:lpstr>
      <vt:lpstr> Monitor with Condition Variables</vt:lpstr>
      <vt:lpstr>Condition Variables Choices</vt:lpstr>
      <vt:lpstr>Monitor Solution to Dining Philosophers</vt:lpstr>
      <vt:lpstr>Solution to Dining Philosophers (Cont.)</vt:lpstr>
      <vt:lpstr>PowerPoint Presentation</vt:lpstr>
      <vt:lpstr>Monitor Implementation Using Semaphores</vt:lpstr>
      <vt:lpstr>Monitor Implementation – Condition Variables</vt:lpstr>
      <vt:lpstr>Monitor Implementation (Cont.)</vt:lpstr>
      <vt:lpstr>Resuming Processes within a Monitor</vt:lpstr>
      <vt:lpstr>PowerPoint Presentation</vt:lpstr>
      <vt:lpstr>A Monitor to Allocate Single Resource</vt:lpstr>
      <vt:lpstr>Synchronization Examples</vt:lpstr>
      <vt:lpstr>Solaris Synchronization</vt:lpstr>
      <vt:lpstr>Windows Synchronization</vt:lpstr>
      <vt:lpstr>Linux Synchronization</vt:lpstr>
      <vt:lpstr>Pthreads Synchronization</vt:lpstr>
      <vt:lpstr>Alternative Approaches</vt:lpstr>
      <vt:lpstr>PowerPoint Presentation</vt:lpstr>
      <vt:lpstr>PowerPoint Presentation</vt:lpstr>
      <vt:lpstr>PowerPoint Presentation</vt:lpstr>
      <vt:lpstr>End of Chapter 5</vt:lpstr>
      <vt:lpstr>Chapter 6:  CPU Scheduling</vt:lpstr>
      <vt:lpstr>Chapter 6:  CPU Scheduling</vt:lpstr>
      <vt:lpstr>Basic Concepts</vt:lpstr>
      <vt:lpstr>Histogram of CPU-burst Times</vt:lpstr>
      <vt:lpstr>CPU Scheduler</vt:lpstr>
      <vt:lpstr>Dispatcher</vt:lpstr>
      <vt:lpstr>Scheduling Criteria</vt:lpstr>
      <vt:lpstr>Scheduling Algorithm Optimization Criteria</vt:lpstr>
      <vt:lpstr>First- Come, First-Served (FCFS) Scheduling</vt:lpstr>
      <vt:lpstr>FCFS Scheduling (Cont.)</vt:lpstr>
      <vt:lpstr>Shortest-Job-First (SJF) Scheduling</vt:lpstr>
      <vt:lpstr>Example of SJF</vt:lpstr>
      <vt:lpstr>Determining Length of Next CPU Burst</vt:lpstr>
      <vt:lpstr>Prediction of the Length of the Next CPU Burst</vt:lpstr>
      <vt:lpstr>Examples of Exponential Averaging</vt:lpstr>
      <vt:lpstr>Example of Shortest-remaining-time-first</vt:lpstr>
      <vt:lpstr>Priority Scheduling</vt:lpstr>
      <vt:lpstr>Example of Priority Scheduling</vt:lpstr>
      <vt:lpstr>Round Robin (RR)</vt:lpstr>
      <vt:lpstr>Example of RR with Time Quantum = 4</vt:lpstr>
      <vt:lpstr>Time Quantum and Context Switch Time</vt:lpstr>
      <vt:lpstr>Turnaround Time Varies With The Time Quantum</vt:lpstr>
      <vt:lpstr>Multilevel Queue</vt:lpstr>
      <vt:lpstr>Multilevel Queue Scheduling</vt:lpstr>
      <vt:lpstr>Multilevel Feedback Queue</vt:lpstr>
      <vt:lpstr>Example of Multilevel Feedback Queue</vt:lpstr>
      <vt:lpstr>Thread Scheduling</vt:lpstr>
      <vt:lpstr>Pthread Scheduling</vt:lpstr>
      <vt:lpstr>Pthread Scheduling API</vt:lpstr>
      <vt:lpstr>Pthread Scheduling API</vt:lpstr>
      <vt:lpstr>Multiple-Processor Scheduling</vt:lpstr>
      <vt:lpstr>NUMA and CPU Scheduling</vt:lpstr>
      <vt:lpstr>Multiple-Processor Scheduling – Load Balancing</vt:lpstr>
      <vt:lpstr>Multicore Processors</vt:lpstr>
      <vt:lpstr>Multithreaded Multicore System</vt:lpstr>
      <vt:lpstr>Real-Time CPU Scheduling</vt:lpstr>
      <vt:lpstr>Real-Time CPU Scheduling (Cont.)</vt:lpstr>
      <vt:lpstr>Priority-based Scheduling</vt:lpstr>
      <vt:lpstr>Virtualization and Scheduling</vt:lpstr>
      <vt:lpstr>Rate Montonic Scheduling</vt:lpstr>
      <vt:lpstr>Missed Deadlines with Rate Monotonic Scheduling</vt:lpstr>
      <vt:lpstr>Earliest Deadline First Scheduling (EDF)</vt:lpstr>
      <vt:lpstr>Proportional Share Scheduling</vt:lpstr>
      <vt:lpstr>POSIX Real-Time Scheduling</vt:lpstr>
      <vt:lpstr>POSIX Real-Time Scheduling API</vt:lpstr>
      <vt:lpstr>POSIX Real-Time Scheduling API (Cont.)</vt:lpstr>
      <vt:lpstr>Operating System Examples</vt:lpstr>
      <vt:lpstr>Linux Scheduling Through Version 2.5</vt:lpstr>
      <vt:lpstr>Linux Scheduling in Version 2.6.23 +</vt:lpstr>
      <vt:lpstr>CFS Performance</vt:lpstr>
      <vt:lpstr>Linux Scheduling (Cont.)</vt:lpstr>
      <vt:lpstr>Windows Scheduling</vt:lpstr>
      <vt:lpstr>Windows Priority Classes</vt:lpstr>
      <vt:lpstr>Windows Priority Classes (Cont.)</vt:lpstr>
      <vt:lpstr>Windows Priorities</vt:lpstr>
      <vt:lpstr>Solaris</vt:lpstr>
      <vt:lpstr>Solaris Dispatch Table </vt:lpstr>
      <vt:lpstr>Solaris Scheduling</vt:lpstr>
      <vt:lpstr>Solaris Scheduling (Cont.)</vt:lpstr>
      <vt:lpstr>Algorithm Evaluation</vt:lpstr>
      <vt:lpstr>Deterministic Evaluation</vt:lpstr>
      <vt:lpstr>Queueing Models</vt:lpstr>
      <vt:lpstr>Little’s Formula</vt:lpstr>
      <vt:lpstr>Simulations</vt:lpstr>
      <vt:lpstr>Evaluation of CPU Schedulers by Simulation</vt:lpstr>
      <vt:lpstr>Implementation</vt:lpstr>
      <vt:lpstr>End of Chapter 6</vt:lpstr>
      <vt:lpstr>Chapter 7:  Deadlocks</vt:lpstr>
      <vt:lpstr>Chapter 7:  Deadlocks</vt:lpstr>
      <vt:lpstr>System Model</vt:lpstr>
      <vt:lpstr>Deadlock Characterization</vt:lpstr>
      <vt:lpstr>Deadlock with Mutex Locks</vt:lpstr>
      <vt:lpstr>Resource-Allocation Graph</vt:lpstr>
      <vt:lpstr>Resource-Allocation Graph (Cont.)</vt:lpstr>
      <vt:lpstr>Example of a Resource Allocation Graph</vt:lpstr>
      <vt:lpstr>Resource Allocation Graph With A Deadlock</vt:lpstr>
      <vt:lpstr>Graph With A Cycle But No Deadlock</vt:lpstr>
      <vt:lpstr>Basic Facts</vt:lpstr>
      <vt:lpstr>Methods for Handling Deadlocks</vt:lpstr>
      <vt:lpstr>Deadlock Prevention</vt:lpstr>
      <vt:lpstr>Deadlock Prevention (Cont.)</vt:lpstr>
      <vt:lpstr>Deadlock Example</vt:lpstr>
      <vt:lpstr>Deadlock Example with Lock Ordering</vt:lpstr>
      <vt:lpstr>Deadlock Avoidance</vt:lpstr>
      <vt:lpstr>Safe State</vt:lpstr>
      <vt:lpstr>Basic Facts</vt:lpstr>
      <vt:lpstr>Safe, Unsafe, Deadlock State </vt:lpstr>
      <vt:lpstr>Avoidance Algorithms</vt:lpstr>
      <vt:lpstr>Resource-Allocation Graph Scheme</vt:lpstr>
      <vt:lpstr>Resource-Allocation Graph</vt:lpstr>
      <vt:lpstr>Unsafe State In Resource-Allocation Graph</vt:lpstr>
      <vt:lpstr>Resource-Allocation Graph Algorithm</vt:lpstr>
      <vt:lpstr>Banker’s Algorithm</vt:lpstr>
      <vt:lpstr>Data Structures for the Banker’s Algorithm </vt:lpstr>
      <vt:lpstr>Safety Algorithm</vt:lpstr>
      <vt:lpstr>Resource-Request Algorithm for Process Pi</vt:lpstr>
      <vt:lpstr>Example of Banker’s Algorithm</vt:lpstr>
      <vt:lpstr>Example (Cont.)</vt:lpstr>
      <vt:lpstr>Example:  P1 Request (1,0,2)</vt:lpstr>
      <vt:lpstr>Deadlock Detection</vt:lpstr>
      <vt:lpstr>Single Instance of Each Resource Type</vt:lpstr>
      <vt:lpstr>Resource-Allocation Graph and  Wait-for Graph</vt:lpstr>
      <vt:lpstr>Several Instances of a Resource Type</vt:lpstr>
      <vt:lpstr>Detection Algorithm</vt:lpstr>
      <vt:lpstr>Detection Algorithm (Cont.)</vt:lpstr>
      <vt:lpstr>Example of Detection Algorithm</vt:lpstr>
      <vt:lpstr>Example (Cont.)</vt:lpstr>
      <vt:lpstr>Detection-Algorithm Usage</vt:lpstr>
      <vt:lpstr>Recovery from Deadlock:  Process Termination</vt:lpstr>
      <vt:lpstr>Recovery from Deadlock:  Resource Preemption</vt:lpstr>
      <vt:lpstr>End of Chapter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4:  Threads</dc:title>
  <dc:creator>Kevin White</dc:creator>
  <cp:lastModifiedBy>Kevin White</cp:lastModifiedBy>
  <cp:revision>1</cp:revision>
  <dcterms:created xsi:type="dcterms:W3CDTF">2022-10-27T14:41:48Z</dcterms:created>
  <dcterms:modified xsi:type="dcterms:W3CDTF">2022-10-27T14:46:21Z</dcterms:modified>
</cp:coreProperties>
</file>